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306" r:id="rId2"/>
    <p:sldId id="387" r:id="rId3"/>
    <p:sldId id="388" r:id="rId4"/>
    <p:sldId id="384" r:id="rId5"/>
    <p:sldId id="356" r:id="rId6"/>
    <p:sldId id="385" r:id="rId7"/>
    <p:sldId id="360" r:id="rId8"/>
    <p:sldId id="368" r:id="rId9"/>
    <p:sldId id="367" r:id="rId10"/>
    <p:sldId id="386" r:id="rId11"/>
    <p:sldId id="381" r:id="rId12"/>
    <p:sldId id="371" r:id="rId13"/>
  </p:sldIdLst>
  <p:sldSz cx="9144000" cy="6858000" type="screen4x3"/>
  <p:notesSz cx="6858000" cy="99456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99"/>
    <a:srgbClr val="CC0000"/>
    <a:srgbClr val="AC6B14"/>
    <a:srgbClr val="009900"/>
    <a:srgbClr val="008000"/>
    <a:srgbClr val="3333CC"/>
    <a:srgbClr val="D7F0FF"/>
    <a:srgbClr val="003399"/>
    <a:srgbClr val="009999"/>
    <a:srgbClr val="CC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71" autoAdjust="0"/>
    <p:restoredTop sz="86047" autoAdjust="0"/>
  </p:normalViewPr>
  <p:slideViewPr>
    <p:cSldViewPr>
      <p:cViewPr>
        <p:scale>
          <a:sx n="70" d="100"/>
          <a:sy n="70" d="100"/>
        </p:scale>
        <p:origin x="-12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r.%20Sattar%20Mandal\Desktop\SAAE\Land%20use%20and%20labour%20for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r.%20Sattar%20Mandal\Desktop\SAAE\Land%20use%20and%20labour%20force.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Rayhan\AppData\Local\Microsoft\Windows\INetCache\Content.Outlook\9OZTZDC1\Foodgrai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rot="0" vert="horz"/>
          <a:lstStyle/>
          <a:p>
            <a:pPr>
              <a:defRPr/>
            </a:pPr>
            <a:r>
              <a:rPr lang="en-US"/>
              <a:t>Average yield and farm size of different countries</a:t>
            </a:r>
          </a:p>
        </c:rich>
      </c:tx>
      <c:layout/>
      <c:spPr>
        <a:noFill/>
        <a:ln>
          <a:noFill/>
        </a:ln>
        <a:effectLst/>
      </c:spPr>
    </c:title>
    <c:plotArea>
      <c:layout>
        <c:manualLayout>
          <c:layoutTarget val="inner"/>
          <c:xMode val="edge"/>
          <c:yMode val="edge"/>
          <c:x val="8.6311606882473024E-2"/>
          <c:y val="0.11608557118120505"/>
          <c:w val="0.80935975017011763"/>
          <c:h val="0.57470133980326399"/>
        </c:manualLayout>
      </c:layout>
      <c:barChart>
        <c:barDir val="col"/>
        <c:grouping val="clustered"/>
        <c:ser>
          <c:idx val="1"/>
          <c:order val="1"/>
          <c:tx>
            <c:strRef>
              <c:f>Sheet1!$C$2:$C$3</c:f>
              <c:strCache>
                <c:ptCount val="1"/>
                <c:pt idx="0">
                  <c:v>Average yield of Rice (MT per ha)  Year 2010</c:v>
                </c:pt>
              </c:strCache>
            </c:strRef>
          </c:tx>
          <c:spPr>
            <a:solidFill>
              <a:schemeClr val="accent2"/>
            </a:solidFill>
            <a:ln>
              <a:noFill/>
            </a:ln>
            <a:effectLst/>
          </c:spPr>
          <c:dLbls>
            <c:numFmt formatCode="#,##0.0" sourceLinked="0"/>
            <c:spPr>
              <a:noFill/>
              <a:ln>
                <a:noFill/>
              </a:ln>
              <a:effectLst/>
            </c:spPr>
            <c:txPr>
              <a:bodyPr rot="0" vert="horz"/>
              <a:lstStyle/>
              <a:p>
                <a:pPr>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Bangladesh</c:v>
                </c:pt>
                <c:pt idx="1">
                  <c:v>India</c:v>
                </c:pt>
                <c:pt idx="2">
                  <c:v>Nepal</c:v>
                </c:pt>
                <c:pt idx="3">
                  <c:v>Pakistan</c:v>
                </c:pt>
                <c:pt idx="4">
                  <c:v>Srilanka</c:v>
                </c:pt>
                <c:pt idx="5">
                  <c:v>Thailand</c:v>
                </c:pt>
                <c:pt idx="6">
                  <c:v>Vietnam</c:v>
                </c:pt>
              </c:strCache>
            </c:strRef>
          </c:cat>
          <c:val>
            <c:numRef>
              <c:f>Sheet1!$C$4:$C$10</c:f>
              <c:numCache>
                <c:formatCode>General</c:formatCode>
                <c:ptCount val="7"/>
                <c:pt idx="0">
                  <c:v>4.3419999999999996</c:v>
                </c:pt>
                <c:pt idx="1">
                  <c:v>3.3589999999999987</c:v>
                </c:pt>
                <c:pt idx="2">
                  <c:v>2.7159999999999997</c:v>
                </c:pt>
                <c:pt idx="3">
                  <c:v>3.0589999999999997</c:v>
                </c:pt>
                <c:pt idx="4">
                  <c:v>4.056</c:v>
                </c:pt>
                <c:pt idx="5">
                  <c:v>2.9919999999999987</c:v>
                </c:pt>
                <c:pt idx="6">
                  <c:v>5.3419999999999996</c:v>
                </c:pt>
              </c:numCache>
            </c:numRef>
          </c:val>
        </c:ser>
        <c:ser>
          <c:idx val="2"/>
          <c:order val="2"/>
          <c:tx>
            <c:strRef>
              <c:f>Sheet1!$D$2:$D$3</c:f>
              <c:strCache>
                <c:ptCount val="1"/>
                <c:pt idx="0">
                  <c:v>Average yield of Rice (MT per ha)  Year 2018</c:v>
                </c:pt>
              </c:strCache>
            </c:strRef>
          </c:tx>
          <c:spPr>
            <a:solidFill>
              <a:srgbClr val="00B050"/>
            </a:solidFill>
            <a:ln>
              <a:noFill/>
            </a:ln>
            <a:effectLst/>
          </c:spPr>
          <c:dLbls>
            <c:numFmt formatCode="#,##0.0" sourceLinked="0"/>
            <c:spPr>
              <a:noFill/>
              <a:ln>
                <a:noFill/>
              </a:ln>
              <a:effectLst/>
            </c:spPr>
            <c:txPr>
              <a:bodyPr rot="0" vert="horz"/>
              <a:lstStyle/>
              <a:p>
                <a:pPr>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Bangladesh</c:v>
                </c:pt>
                <c:pt idx="1">
                  <c:v>India</c:v>
                </c:pt>
                <c:pt idx="2">
                  <c:v>Nepal</c:v>
                </c:pt>
                <c:pt idx="3">
                  <c:v>Pakistan</c:v>
                </c:pt>
                <c:pt idx="4">
                  <c:v>Srilanka</c:v>
                </c:pt>
                <c:pt idx="5">
                  <c:v>Thailand</c:v>
                </c:pt>
                <c:pt idx="6">
                  <c:v>Vietnam</c:v>
                </c:pt>
              </c:strCache>
            </c:strRef>
          </c:cat>
          <c:val>
            <c:numRef>
              <c:f>Sheet1!$D$4:$D$10</c:f>
              <c:numCache>
                <c:formatCode>General</c:formatCode>
                <c:ptCount val="7"/>
                <c:pt idx="0">
                  <c:v>4.726</c:v>
                </c:pt>
                <c:pt idx="1">
                  <c:v>3.9569999999999985</c:v>
                </c:pt>
                <c:pt idx="2">
                  <c:v>3.5059999999999998</c:v>
                </c:pt>
                <c:pt idx="3">
                  <c:v>3.8439999999999999</c:v>
                </c:pt>
                <c:pt idx="4">
                  <c:v>3.7749999999999999</c:v>
                </c:pt>
                <c:pt idx="5">
                  <c:v>3.0379999999999998</c:v>
                </c:pt>
                <c:pt idx="6">
                  <c:v>5.817999999999997</c:v>
                </c:pt>
              </c:numCache>
            </c:numRef>
          </c:val>
        </c:ser>
        <c:gapWidth val="219"/>
        <c:overlap val="-27"/>
        <c:axId val="97770496"/>
        <c:axId val="97920128"/>
      </c:barChart>
      <c:lineChart>
        <c:grouping val="stacked"/>
        <c:ser>
          <c:idx val="0"/>
          <c:order val="0"/>
          <c:tx>
            <c:strRef>
              <c:f>Sheet1!$B$2:$B$3</c:f>
              <c:strCache>
                <c:ptCount val="1"/>
                <c:pt idx="0">
                  <c:v>Average farm size (ha) Year 2000</c:v>
                </c:pt>
              </c:strCache>
            </c:strRef>
          </c:tx>
          <c:spPr>
            <a:ln w="28575" cap="rnd">
              <a:solidFill>
                <a:srgbClr val="FF0000"/>
              </a:solidFill>
              <a:round/>
            </a:ln>
            <a:effectLst/>
          </c:spPr>
          <c:marker>
            <c:symbol val="star"/>
            <c:size val="9"/>
            <c:spPr>
              <a:solidFill>
                <a:srgbClr val="FF0000"/>
              </a:solidFill>
              <a:ln w="9525">
                <a:solidFill>
                  <a:schemeClr val="accent1"/>
                </a:solidFill>
              </a:ln>
              <a:effectLst/>
            </c:spPr>
          </c:marker>
          <c:dPt>
            <c:idx val="3"/>
            <c:marker>
              <c:spPr>
                <a:solidFill>
                  <a:srgbClr val="FF0000"/>
                </a:solidFill>
                <a:ln w="22225">
                  <a:solidFill>
                    <a:schemeClr val="accent1"/>
                  </a:solidFill>
                </a:ln>
                <a:effectLst/>
              </c:spPr>
            </c:marker>
          </c:dPt>
          <c:dPt>
            <c:idx val="5"/>
            <c:marker>
              <c:spPr>
                <a:solidFill>
                  <a:srgbClr val="FF0000"/>
                </a:solidFill>
                <a:ln w="34925">
                  <a:solidFill>
                    <a:schemeClr val="accent1"/>
                  </a:solidFill>
                </a:ln>
                <a:effectLst/>
              </c:spPr>
            </c:marker>
          </c:dPt>
          <c:dLbls>
            <c:spPr>
              <a:noFill/>
              <a:ln>
                <a:solidFill>
                  <a:schemeClr val="accent1"/>
                </a:solidFill>
              </a:ln>
              <a:effectLst/>
            </c:spPr>
            <c:txPr>
              <a:bodyPr rot="0" vert="horz"/>
              <a:lstStyle/>
              <a:p>
                <a:pPr>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Bangladesh</c:v>
                </c:pt>
                <c:pt idx="1">
                  <c:v>India</c:v>
                </c:pt>
                <c:pt idx="2">
                  <c:v>Nepal</c:v>
                </c:pt>
                <c:pt idx="3">
                  <c:v>Pakistan</c:v>
                </c:pt>
                <c:pt idx="4">
                  <c:v>Srilanka</c:v>
                </c:pt>
                <c:pt idx="5">
                  <c:v>Thailand</c:v>
                </c:pt>
                <c:pt idx="6">
                  <c:v>Vietnam</c:v>
                </c:pt>
              </c:strCache>
            </c:strRef>
          </c:cat>
          <c:val>
            <c:numRef>
              <c:f>Sheet1!$B$4:$B$10</c:f>
              <c:numCache>
                <c:formatCode>General</c:formatCode>
                <c:ptCount val="7"/>
                <c:pt idx="0">
                  <c:v>0.35000000000000014</c:v>
                </c:pt>
                <c:pt idx="1">
                  <c:v>1.33</c:v>
                </c:pt>
                <c:pt idx="2">
                  <c:v>0.79</c:v>
                </c:pt>
                <c:pt idx="3">
                  <c:v>3.09</c:v>
                </c:pt>
                <c:pt idx="4">
                  <c:v>0.47000000000000008</c:v>
                </c:pt>
                <c:pt idx="5">
                  <c:v>3.16</c:v>
                </c:pt>
                <c:pt idx="6">
                  <c:v>0.7100000000000003</c:v>
                </c:pt>
              </c:numCache>
            </c:numRef>
          </c:val>
        </c:ser>
        <c:marker val="1"/>
        <c:axId val="97936512"/>
        <c:axId val="97922048"/>
      </c:lineChart>
      <c:catAx>
        <c:axId val="97770496"/>
        <c:scaling>
          <c:orientation val="minMax"/>
        </c:scaling>
        <c:axPos val="b"/>
        <c:title>
          <c:tx>
            <c:rich>
              <a:bodyPr rot="0" vert="horz"/>
              <a:lstStyle/>
              <a:p>
                <a:pPr>
                  <a:defRPr/>
                </a:pPr>
                <a:r>
                  <a:rPr lang="en-US" dirty="0" smtClean="0"/>
                  <a:t>Countries</a:t>
                </a:r>
                <a:endParaRPr lang="en-US" dirty="0"/>
              </a:p>
            </c:rich>
          </c:tx>
          <c:layout>
            <c:manualLayout>
              <c:xMode val="edge"/>
              <c:yMode val="edge"/>
              <c:x val="0.43595290172061851"/>
              <c:y val="0.77256862241251201"/>
            </c:manualLayout>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97920128"/>
        <c:crosses val="autoZero"/>
        <c:auto val="1"/>
        <c:lblAlgn val="ctr"/>
        <c:lblOffset val="100"/>
      </c:catAx>
      <c:valAx>
        <c:axId val="97920128"/>
        <c:scaling>
          <c:orientation val="minMax"/>
        </c:scaling>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smtClean="0"/>
                  <a:t>Average yield</a:t>
                </a:r>
                <a:r>
                  <a:rPr lang="en-US" baseline="0" dirty="0" smtClean="0"/>
                  <a:t> MT per ha</a:t>
                </a:r>
                <a:endParaRPr lang="en-US" dirty="0"/>
              </a:p>
            </c:rich>
          </c:tx>
          <c:layout/>
        </c:title>
        <c:numFmt formatCode="General" sourceLinked="1"/>
        <c:majorTickMark val="none"/>
        <c:tickLblPos val="nextTo"/>
        <c:spPr>
          <a:noFill/>
          <a:ln>
            <a:noFill/>
          </a:ln>
          <a:effectLst/>
        </c:spPr>
        <c:txPr>
          <a:bodyPr rot="-60000000" vert="horz"/>
          <a:lstStyle/>
          <a:p>
            <a:pPr>
              <a:defRPr/>
            </a:pPr>
            <a:endParaRPr lang="en-US"/>
          </a:p>
        </c:txPr>
        <c:crossAx val="97770496"/>
        <c:crosses val="autoZero"/>
        <c:crossBetween val="between"/>
      </c:valAx>
      <c:valAx>
        <c:axId val="97922048"/>
        <c:scaling>
          <c:orientation val="minMax"/>
        </c:scaling>
        <c:axPos val="r"/>
        <c:title>
          <c:tx>
            <c:rich>
              <a:bodyPr rot="-5400000" vert="horz"/>
              <a:lstStyle/>
              <a:p>
                <a:pPr>
                  <a:defRPr/>
                </a:pPr>
                <a:r>
                  <a:rPr lang="en-US" dirty="0" smtClean="0"/>
                  <a:t>Average farm size (ha)</a:t>
                </a:r>
                <a:endParaRPr lang="en-US" dirty="0"/>
              </a:p>
            </c:rich>
          </c:tx>
          <c:layout/>
        </c:title>
        <c:numFmt formatCode="General" sourceLinked="1"/>
        <c:tickLblPos val="nextTo"/>
        <c:spPr>
          <a:noFill/>
          <a:ln>
            <a:noFill/>
          </a:ln>
          <a:effectLst/>
        </c:spPr>
        <c:txPr>
          <a:bodyPr rot="-60000000" vert="horz"/>
          <a:lstStyle/>
          <a:p>
            <a:pPr>
              <a:defRPr/>
            </a:pPr>
            <a:endParaRPr lang="en-US"/>
          </a:p>
        </c:txPr>
        <c:crossAx val="97936512"/>
        <c:crosses val="max"/>
        <c:crossBetween val="between"/>
      </c:valAx>
      <c:catAx>
        <c:axId val="97936512"/>
        <c:scaling>
          <c:orientation val="minMax"/>
        </c:scaling>
        <c:delete val="1"/>
        <c:axPos val="b"/>
        <c:numFmt formatCode="General" sourceLinked="1"/>
        <c:tickLblPos val="nextTo"/>
        <c:crossAx val="97922048"/>
        <c:crosses val="autoZero"/>
        <c:auto val="1"/>
        <c:lblAlgn val="ctr"/>
        <c:lblOffset val="100"/>
      </c:catAx>
      <c:spPr>
        <a:noFill/>
        <a:ln>
          <a:noFill/>
        </a:ln>
        <a:effectLst/>
      </c:spPr>
    </c:plotArea>
    <c:legend>
      <c:legendPos val="b"/>
      <c:layout>
        <c:manualLayout>
          <c:xMode val="edge"/>
          <c:yMode val="edge"/>
          <c:x val="2.7970861281228748E-2"/>
          <c:y val="0.8570313102427044"/>
          <c:w val="0.94405796150481192"/>
          <c:h val="0.10116079163705052"/>
        </c:manualLayout>
      </c:layout>
      <c:spPr>
        <a:noFill/>
        <a:ln>
          <a:noFill/>
        </a:ln>
        <a:effectLst/>
      </c:spPr>
      <c:txPr>
        <a:bodyPr rot="0" vert="horz"/>
        <a:lstStyle/>
        <a:p>
          <a:pPr>
            <a:defRPr/>
          </a:pPr>
          <a:endParaRPr lang="en-US"/>
        </a:p>
      </c:txPr>
    </c:legend>
    <c:plotVisOnly val="1"/>
    <c:dispBlanksAs val="zero"/>
  </c:chart>
  <c:spPr>
    <a:solidFill>
      <a:schemeClr val="bg1"/>
    </a:solidFill>
    <a:ln w="9525" cap="flat" cmpd="sng" algn="ctr">
      <a:solidFill>
        <a:schemeClr val="tx1">
          <a:lumMod val="15000"/>
          <a:lumOff val="85000"/>
        </a:schemeClr>
      </a:solidFill>
      <a:round/>
    </a:ln>
    <a:effectLst/>
  </c:spPr>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vert="horz"/>
          <a:lstStyle/>
          <a:p>
            <a:pPr>
              <a:defRPr/>
            </a:pPr>
            <a:r>
              <a:rPr lang="en-US" dirty="0"/>
              <a:t>Per capita arable land and percentage of agricultural labor force in 2010 and 2018 </a:t>
            </a:r>
            <a:r>
              <a:rPr lang="en-US" dirty="0" smtClean="0"/>
              <a:t>in </a:t>
            </a:r>
            <a:r>
              <a:rPr lang="en-US" dirty="0"/>
              <a:t>different countries</a:t>
            </a:r>
          </a:p>
        </c:rich>
      </c:tx>
      <c:layout/>
      <c:spPr>
        <a:noFill/>
        <a:ln>
          <a:noFill/>
        </a:ln>
        <a:effectLst/>
      </c:spPr>
    </c:title>
    <c:plotArea>
      <c:layout>
        <c:manualLayout>
          <c:layoutTarget val="inner"/>
          <c:xMode val="edge"/>
          <c:yMode val="edge"/>
          <c:x val="8.1614054999881766E-2"/>
          <c:y val="0.13845620637154304"/>
          <c:w val="0.90186942848360174"/>
          <c:h val="0.63102849081977785"/>
        </c:manualLayout>
      </c:layout>
      <c:barChart>
        <c:barDir val="col"/>
        <c:grouping val="clustered"/>
        <c:ser>
          <c:idx val="0"/>
          <c:order val="0"/>
          <c:tx>
            <c:strRef>
              <c:f>Sheet1!$C$66:$C$67</c:f>
              <c:strCache>
                <c:ptCount val="1"/>
                <c:pt idx="0">
                  <c:v>Per capita arable land (decimal per parson) Year 2010</c:v>
                </c:pt>
              </c:strCache>
            </c:strRef>
          </c:tx>
          <c:spPr>
            <a:solidFill>
              <a:srgbClr val="FFC000"/>
            </a:solidFill>
            <a:ln>
              <a:noFill/>
            </a:ln>
            <a:effectLst/>
          </c:spPr>
          <c:dLbls>
            <c:dLbl>
              <c:idx val="0"/>
              <c:layout>
                <c:manualLayout>
                  <c:x val="-1.3888888888888892E-2"/>
                  <c:y val="2.9761911736480998E-3"/>
                </c:manualLayout>
              </c:layout>
              <c:showVal val="1"/>
            </c:dLbl>
            <c:dLbl>
              <c:idx val="1"/>
              <c:layout>
                <c:manualLayout>
                  <c:x val="-4.6296296296296034E-3"/>
                  <c:y val="-8.9285735209443003E-3"/>
                </c:manualLayout>
              </c:layout>
              <c:showVal val="1"/>
            </c:dLbl>
            <c:dLbl>
              <c:idx val="4"/>
              <c:layout>
                <c:manualLayout>
                  <c:x val="-9.2592592592592622E-3"/>
                  <c:y val="-2.9761911736480998E-3"/>
                </c:manualLayout>
              </c:layout>
              <c:showVal val="1"/>
            </c:dLbl>
            <c:dLbl>
              <c:idx val="6"/>
              <c:layout>
                <c:manualLayout>
                  <c:x val="-1.6392534266549904E-2"/>
                  <c:y val="3.696804390889668E-3"/>
                </c:manualLayout>
              </c:layout>
              <c:showVal val="1"/>
              <c:extLst>
                <c:ext xmlns:c15="http://schemas.microsoft.com/office/drawing/2012/chart" uri="{CE6537A1-D6FC-4f65-9D91-7224C49458BB}">
                  <c15:layout/>
                </c:ext>
              </c:extLst>
            </c:dLbl>
            <c:numFmt formatCode="#,##0.0" sourceLinked="0"/>
            <c:spPr>
              <a:noFill/>
              <a:ln>
                <a:noFill/>
              </a:ln>
              <a:effectLst/>
            </c:spPr>
            <c:txPr>
              <a:bodyPr rot="0" vert="horz"/>
              <a:lstStyle/>
              <a:p>
                <a:pPr>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Sheet1!$B$68:$B$74</c:f>
              <c:strCache>
                <c:ptCount val="7"/>
                <c:pt idx="0">
                  <c:v>Bangladesh</c:v>
                </c:pt>
                <c:pt idx="1">
                  <c:v>India</c:v>
                </c:pt>
                <c:pt idx="2">
                  <c:v>Nepal</c:v>
                </c:pt>
                <c:pt idx="3">
                  <c:v>Pakistan</c:v>
                </c:pt>
                <c:pt idx="4">
                  <c:v>Srilanka</c:v>
                </c:pt>
                <c:pt idx="5">
                  <c:v>Thailand</c:v>
                </c:pt>
                <c:pt idx="6">
                  <c:v>Vietnam</c:v>
                </c:pt>
              </c:strCache>
            </c:strRef>
          </c:cat>
          <c:val>
            <c:numRef>
              <c:f>Sheet1!$C$68:$C$74</c:f>
              <c:numCache>
                <c:formatCode>General</c:formatCode>
                <c:ptCount val="7"/>
                <c:pt idx="0">
                  <c:v>13.091000000000001</c:v>
                </c:pt>
                <c:pt idx="1">
                  <c:v>31.369</c:v>
                </c:pt>
                <c:pt idx="2">
                  <c:v>20.007000000000001</c:v>
                </c:pt>
                <c:pt idx="3">
                  <c:v>40.508000000000003</c:v>
                </c:pt>
                <c:pt idx="4">
                  <c:v>14.573000000000002</c:v>
                </c:pt>
                <c:pt idx="5">
                  <c:v>58.045000000000002</c:v>
                </c:pt>
                <c:pt idx="6">
                  <c:v>18.030999999999999</c:v>
                </c:pt>
              </c:numCache>
            </c:numRef>
          </c:val>
        </c:ser>
        <c:ser>
          <c:idx val="1"/>
          <c:order val="1"/>
          <c:tx>
            <c:strRef>
              <c:f>Sheet1!$D$66:$D$67</c:f>
              <c:strCache>
                <c:ptCount val="1"/>
                <c:pt idx="0">
                  <c:v>Per capita arable land (decimal per parson) Year 2018</c:v>
                </c:pt>
              </c:strCache>
            </c:strRef>
          </c:tx>
          <c:spPr>
            <a:solidFill>
              <a:schemeClr val="accent2"/>
            </a:solidFill>
            <a:ln>
              <a:noFill/>
            </a:ln>
            <a:effectLst/>
          </c:spPr>
          <c:dLbls>
            <c:dLbl>
              <c:idx val="5"/>
              <c:layout>
                <c:manualLayout>
                  <c:x val="1.021972242268257E-2"/>
                  <c:y val="0"/>
                </c:manualLayout>
              </c:layout>
              <c:dLblPos val="outEnd"/>
              <c:showVal val="1"/>
              <c:extLst>
                <c:ext xmlns:c15="http://schemas.microsoft.com/office/drawing/2012/chart" uri="{CE6537A1-D6FC-4f65-9D91-7224C49458BB}">
                  <c15:layout/>
                </c:ext>
              </c:extLst>
            </c:dLbl>
            <c:numFmt formatCode="#,##0.0" sourceLinked="0"/>
            <c:spPr>
              <a:noFill/>
              <a:ln>
                <a:noFill/>
              </a:ln>
              <a:effectLst/>
            </c:spPr>
            <c:txPr>
              <a:bodyPr rot="0" vert="horz"/>
              <a:lstStyle/>
              <a:p>
                <a:pPr>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Sheet1!$B$68:$B$74</c:f>
              <c:strCache>
                <c:ptCount val="7"/>
                <c:pt idx="0">
                  <c:v>Bangladesh</c:v>
                </c:pt>
                <c:pt idx="1">
                  <c:v>India</c:v>
                </c:pt>
                <c:pt idx="2">
                  <c:v>Nepal</c:v>
                </c:pt>
                <c:pt idx="3">
                  <c:v>Pakistan</c:v>
                </c:pt>
                <c:pt idx="4">
                  <c:v>Srilanka</c:v>
                </c:pt>
                <c:pt idx="5">
                  <c:v>Thailand</c:v>
                </c:pt>
                <c:pt idx="6">
                  <c:v>Vietnam</c:v>
                </c:pt>
              </c:strCache>
            </c:strRef>
          </c:cat>
          <c:val>
            <c:numRef>
              <c:f>Sheet1!$D$68:$D$74</c:f>
              <c:numCache>
                <c:formatCode>General</c:formatCode>
                <c:ptCount val="7"/>
                <c:pt idx="0">
                  <c:v>11.856000000000002</c:v>
                </c:pt>
                <c:pt idx="1">
                  <c:v>28.652000000000001</c:v>
                </c:pt>
                <c:pt idx="2">
                  <c:v>18.524999999999999</c:v>
                </c:pt>
                <c:pt idx="3">
                  <c:v>35.568000000000005</c:v>
                </c:pt>
                <c:pt idx="4">
                  <c:v>15.561</c:v>
                </c:pt>
                <c:pt idx="5">
                  <c:v>59.774000000000001</c:v>
                </c:pt>
                <c:pt idx="6">
                  <c:v>18.030999999999999</c:v>
                </c:pt>
              </c:numCache>
            </c:numRef>
          </c:val>
        </c:ser>
        <c:ser>
          <c:idx val="2"/>
          <c:order val="2"/>
          <c:tx>
            <c:strRef>
              <c:f>Sheet1!$E$66:$E$67</c:f>
              <c:strCache>
                <c:ptCount val="1"/>
                <c:pt idx="0">
                  <c:v>Percentage of Agricultural labor force (%) Year 2010</c:v>
                </c:pt>
              </c:strCache>
            </c:strRef>
          </c:tx>
          <c:spPr>
            <a:solidFill>
              <a:srgbClr val="CC0000"/>
            </a:solidFill>
            <a:ln>
              <a:noFill/>
            </a:ln>
            <a:effectLst/>
          </c:spPr>
          <c:dLbls>
            <c:numFmt formatCode="#,##0" sourceLinked="0"/>
            <c:spPr>
              <a:noFill/>
              <a:ln>
                <a:noFill/>
              </a:ln>
              <a:effectLst/>
            </c:spPr>
            <c:txPr>
              <a:bodyPr rot="0" vert="horz"/>
              <a:lstStyle/>
              <a:p>
                <a:pPr>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Sheet1!$B$68:$B$74</c:f>
              <c:strCache>
                <c:ptCount val="7"/>
                <c:pt idx="0">
                  <c:v>Bangladesh</c:v>
                </c:pt>
                <c:pt idx="1">
                  <c:v>India</c:v>
                </c:pt>
                <c:pt idx="2">
                  <c:v>Nepal</c:v>
                </c:pt>
                <c:pt idx="3">
                  <c:v>Pakistan</c:v>
                </c:pt>
                <c:pt idx="4">
                  <c:v>Srilanka</c:v>
                </c:pt>
                <c:pt idx="5">
                  <c:v>Thailand</c:v>
                </c:pt>
                <c:pt idx="6">
                  <c:v>Vietnam</c:v>
                </c:pt>
              </c:strCache>
            </c:strRef>
          </c:cat>
          <c:val>
            <c:numRef>
              <c:f>Sheet1!$E$68:$E$74</c:f>
              <c:numCache>
                <c:formatCode>General</c:formatCode>
                <c:ptCount val="7"/>
                <c:pt idx="0">
                  <c:v>47.309999999999995</c:v>
                </c:pt>
                <c:pt idx="1">
                  <c:v>51.52</c:v>
                </c:pt>
                <c:pt idx="2">
                  <c:v>70.040000000000006</c:v>
                </c:pt>
                <c:pt idx="3">
                  <c:v>43.39</c:v>
                </c:pt>
                <c:pt idx="4">
                  <c:v>31.82</c:v>
                </c:pt>
                <c:pt idx="5">
                  <c:v>38.25</c:v>
                </c:pt>
                <c:pt idx="6">
                  <c:v>48.71</c:v>
                </c:pt>
              </c:numCache>
            </c:numRef>
          </c:val>
        </c:ser>
        <c:ser>
          <c:idx val="3"/>
          <c:order val="3"/>
          <c:tx>
            <c:strRef>
              <c:f>Sheet1!$F$66:$F$67</c:f>
              <c:strCache>
                <c:ptCount val="1"/>
                <c:pt idx="0">
                  <c:v>Percentage of Agricultural labor force (%) Year 2018</c:v>
                </c:pt>
              </c:strCache>
            </c:strRef>
          </c:tx>
          <c:spPr>
            <a:solidFill>
              <a:srgbClr val="00B050"/>
            </a:solidFill>
            <a:ln>
              <a:noFill/>
            </a:ln>
            <a:effectLst/>
          </c:spPr>
          <c:dLbls>
            <c:numFmt formatCode="#,##0" sourceLinked="0"/>
            <c:spPr>
              <a:noFill/>
              <a:ln>
                <a:noFill/>
              </a:ln>
              <a:effectLst/>
            </c:spPr>
            <c:txPr>
              <a:bodyPr rot="0" vert="horz"/>
              <a:lstStyle/>
              <a:p>
                <a:pPr>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Sheet1!$B$68:$B$74</c:f>
              <c:strCache>
                <c:ptCount val="7"/>
                <c:pt idx="0">
                  <c:v>Bangladesh</c:v>
                </c:pt>
                <c:pt idx="1">
                  <c:v>India</c:v>
                </c:pt>
                <c:pt idx="2">
                  <c:v>Nepal</c:v>
                </c:pt>
                <c:pt idx="3">
                  <c:v>Pakistan</c:v>
                </c:pt>
                <c:pt idx="4">
                  <c:v>Srilanka</c:v>
                </c:pt>
                <c:pt idx="5">
                  <c:v>Thailand</c:v>
                </c:pt>
                <c:pt idx="6">
                  <c:v>Vietnam</c:v>
                </c:pt>
              </c:strCache>
            </c:strRef>
          </c:cat>
          <c:val>
            <c:numRef>
              <c:f>Sheet1!$F$68:$F$74</c:f>
              <c:numCache>
                <c:formatCode>General</c:formatCode>
                <c:ptCount val="7"/>
                <c:pt idx="0">
                  <c:v>39.39</c:v>
                </c:pt>
                <c:pt idx="1">
                  <c:v>43.33</c:v>
                </c:pt>
                <c:pt idx="2">
                  <c:v>65.08</c:v>
                </c:pt>
                <c:pt idx="3">
                  <c:v>37.42</c:v>
                </c:pt>
                <c:pt idx="4">
                  <c:v>25.5</c:v>
                </c:pt>
                <c:pt idx="5">
                  <c:v>32.14</c:v>
                </c:pt>
                <c:pt idx="6">
                  <c:v>38.700000000000003</c:v>
                </c:pt>
              </c:numCache>
            </c:numRef>
          </c:val>
        </c:ser>
        <c:gapWidth val="208"/>
        <c:overlap val="-46"/>
        <c:axId val="98407552"/>
        <c:axId val="98409472"/>
      </c:barChart>
      <c:catAx>
        <c:axId val="98407552"/>
        <c:scaling>
          <c:orientation val="minMax"/>
        </c:scaling>
        <c:axPos val="b"/>
        <c:title>
          <c:tx>
            <c:rich>
              <a:bodyPr rot="0" vert="horz"/>
              <a:lstStyle/>
              <a:p>
                <a:pPr>
                  <a:defRPr/>
                </a:pPr>
                <a:r>
                  <a:rPr lang="en-US"/>
                  <a:t>Countries</a:t>
                </a:r>
              </a:p>
            </c:rich>
          </c:tx>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98409472"/>
        <c:crosses val="autoZero"/>
        <c:auto val="1"/>
        <c:lblAlgn val="ctr"/>
        <c:lblOffset val="100"/>
      </c:catAx>
      <c:valAx>
        <c:axId val="98409472"/>
        <c:scaling>
          <c:orientation val="minMax"/>
        </c:scaling>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Land (decimal) and Labour force (%)</a:t>
                </a:r>
              </a:p>
            </c:rich>
          </c:tx>
          <c:layout/>
          <c:spPr>
            <a:noFill/>
            <a:ln>
              <a:noFill/>
            </a:ln>
            <a:effectLst/>
          </c:spPr>
        </c:title>
        <c:numFmt formatCode="General" sourceLinked="1"/>
        <c:majorTickMark val="none"/>
        <c:tickLblPos val="nextTo"/>
        <c:spPr>
          <a:noFill/>
          <a:ln>
            <a:noFill/>
          </a:ln>
          <a:effectLst/>
        </c:spPr>
        <c:txPr>
          <a:bodyPr rot="-60000000" vert="horz"/>
          <a:lstStyle/>
          <a:p>
            <a:pPr>
              <a:defRPr/>
            </a:pPr>
            <a:endParaRPr lang="en-US"/>
          </a:p>
        </c:txPr>
        <c:crossAx val="98407552"/>
        <c:crosses val="autoZero"/>
        <c:crossBetween val="between"/>
      </c:valAx>
      <c:spPr>
        <a:noFill/>
        <a:ln>
          <a:noFill/>
        </a:ln>
        <a:effectLst/>
      </c:spPr>
    </c:plotArea>
    <c:legend>
      <c:legendPos val="b"/>
      <c:layout>
        <c:manualLayout>
          <c:xMode val="edge"/>
          <c:yMode val="edge"/>
          <c:x val="1.7523087391853796E-2"/>
          <c:y val="0.89786306251288395"/>
          <c:w val="0.96341061533974914"/>
          <c:h val="8.5300741521749074E-2"/>
        </c:manualLayout>
      </c:layout>
      <c:spPr>
        <a:noFill/>
        <a:ln>
          <a:noFill/>
        </a:ln>
        <a:effectLst/>
      </c:spPr>
      <c:txPr>
        <a:bodyPr rot="0" vert="horz"/>
        <a:lstStyle/>
        <a:p>
          <a:pPr>
            <a:defRPr sz="1200"/>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sz="11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1"/>
          <c:order val="1"/>
          <c:tx>
            <c:strRef>
              <c:f>Sheet1!$D$6</c:f>
              <c:strCache>
                <c:ptCount val="1"/>
                <c:pt idx="0">
                  <c:v>Fish (lac ton)</c:v>
                </c:pt>
              </c:strCache>
            </c:strRef>
          </c:tx>
          <c:spPr>
            <a:ln w="28575" cap="rnd">
              <a:solidFill>
                <a:srgbClr val="C00000"/>
              </a:solidFill>
              <a:round/>
            </a:ln>
            <a:effectLst/>
          </c:spPr>
          <c:marker>
            <c:symbol val="none"/>
          </c:marker>
          <c:trendline>
            <c:spPr>
              <a:ln w="19050" cap="rnd">
                <a:solidFill>
                  <a:srgbClr val="C00000"/>
                </a:solidFill>
                <a:prstDash val="sysDot"/>
              </a:ln>
              <a:effectLst/>
            </c:spPr>
            <c:trendlineType val="linear"/>
            <c:dispEq val="1"/>
            <c:trendlineLbl>
              <c:layout>
                <c:manualLayout>
                  <c:x val="1.5317366579177594E-2"/>
                  <c:y val="-2.7469014289880651E-2"/>
                </c:manualLayout>
              </c:layout>
              <c:numFmt formatCode="General" sourceLinked="0"/>
              <c:spPr>
                <a:noFill/>
                <a:ln>
                  <a:noFill/>
                </a:ln>
                <a:effectLst/>
              </c:spPr>
              <c:txPr>
                <a:bodyPr rot="0" vert="horz"/>
                <a:lstStyle/>
                <a:p>
                  <a:pPr>
                    <a:defRPr/>
                  </a:pPr>
                  <a:endParaRPr lang="en-US"/>
                </a:p>
              </c:txPr>
            </c:trendlineLbl>
          </c:trendline>
          <c:cat>
            <c:strRef>
              <c:f>Sheet1!$B$7:$B$17</c:f>
              <c:strCache>
                <c:ptCount val="11"/>
                <c:pt idx="0">
                  <c:v>2007-08</c:v>
                </c:pt>
                <c:pt idx="1">
                  <c:v>2008-09</c:v>
                </c:pt>
                <c:pt idx="2">
                  <c:v>2009-10</c:v>
                </c:pt>
                <c:pt idx="3">
                  <c:v>2010-11</c:v>
                </c:pt>
                <c:pt idx="4">
                  <c:v>2011-12</c:v>
                </c:pt>
                <c:pt idx="5">
                  <c:v>2012-13</c:v>
                </c:pt>
                <c:pt idx="6">
                  <c:v>2013-14</c:v>
                </c:pt>
                <c:pt idx="7">
                  <c:v>2014-15</c:v>
                </c:pt>
                <c:pt idx="8">
                  <c:v>2015-16</c:v>
                </c:pt>
                <c:pt idx="9">
                  <c:v>2016-17</c:v>
                </c:pt>
                <c:pt idx="10">
                  <c:v>2017-18</c:v>
                </c:pt>
              </c:strCache>
            </c:strRef>
          </c:cat>
          <c:val>
            <c:numRef>
              <c:f>Sheet1!$D$7:$D$17</c:f>
              <c:numCache>
                <c:formatCode>General</c:formatCode>
                <c:ptCount val="11"/>
                <c:pt idx="0">
                  <c:v>25.630000000000031</c:v>
                </c:pt>
                <c:pt idx="1">
                  <c:v>27.01</c:v>
                </c:pt>
                <c:pt idx="2">
                  <c:v>28.99</c:v>
                </c:pt>
                <c:pt idx="3">
                  <c:v>30.62</c:v>
                </c:pt>
                <c:pt idx="4">
                  <c:v>32.620000000000012</c:v>
                </c:pt>
                <c:pt idx="5">
                  <c:v>34.1</c:v>
                </c:pt>
                <c:pt idx="6">
                  <c:v>35.47</c:v>
                </c:pt>
                <c:pt idx="7">
                  <c:v>36.840000000000003</c:v>
                </c:pt>
                <c:pt idx="8">
                  <c:v>38.78</c:v>
                </c:pt>
                <c:pt idx="9">
                  <c:v>41.34</c:v>
                </c:pt>
                <c:pt idx="10">
                  <c:v>42.77</c:v>
                </c:pt>
              </c:numCache>
            </c:numRef>
          </c:val>
          <c:extLst xmlns:c16r2="http://schemas.microsoft.com/office/drawing/2015/06/chart">
            <c:ext xmlns:c16="http://schemas.microsoft.com/office/drawing/2014/chart" uri="{C3380CC4-5D6E-409C-BE32-E72D297353CC}">
              <c16:uniqueId val="{00000000-36A8-42F1-B554-53E70EBB3C84}"/>
            </c:ext>
          </c:extLst>
        </c:ser>
        <c:ser>
          <c:idx val="2"/>
          <c:order val="2"/>
          <c:tx>
            <c:strRef>
              <c:f>Sheet1!$E$6</c:f>
              <c:strCache>
                <c:ptCount val="1"/>
                <c:pt idx="0">
                  <c:v>Milk(lac ton)</c:v>
                </c:pt>
              </c:strCache>
            </c:strRef>
          </c:tx>
          <c:spPr>
            <a:ln w="28575" cap="rnd">
              <a:solidFill>
                <a:srgbClr val="FFC000"/>
              </a:solidFill>
              <a:round/>
            </a:ln>
            <a:effectLst/>
          </c:spPr>
          <c:marker>
            <c:symbol val="none"/>
          </c:marker>
          <c:trendline>
            <c:spPr>
              <a:ln w="19050" cap="rnd">
                <a:solidFill>
                  <a:srgbClr val="FFC000"/>
                </a:solidFill>
                <a:prstDash val="sysDot"/>
              </a:ln>
              <a:effectLst/>
            </c:spPr>
            <c:trendlineType val="linear"/>
            <c:dispEq val="1"/>
            <c:trendlineLbl>
              <c:layout>
                <c:manualLayout>
                  <c:x val="-0.35083747510284635"/>
                  <c:y val="0.30877658611639069"/>
                </c:manualLayout>
              </c:layout>
              <c:numFmt formatCode="General" sourceLinked="0"/>
              <c:spPr>
                <a:noFill/>
                <a:ln>
                  <a:noFill/>
                </a:ln>
                <a:effectLst/>
              </c:spPr>
              <c:txPr>
                <a:bodyPr rot="0" vert="horz"/>
                <a:lstStyle/>
                <a:p>
                  <a:pPr>
                    <a:defRPr/>
                  </a:pPr>
                  <a:endParaRPr lang="en-US"/>
                </a:p>
              </c:txPr>
            </c:trendlineLbl>
          </c:trendline>
          <c:cat>
            <c:strRef>
              <c:f>Sheet1!$B$7:$B$17</c:f>
              <c:strCache>
                <c:ptCount val="11"/>
                <c:pt idx="0">
                  <c:v>2007-08</c:v>
                </c:pt>
                <c:pt idx="1">
                  <c:v>2008-09</c:v>
                </c:pt>
                <c:pt idx="2">
                  <c:v>2009-10</c:v>
                </c:pt>
                <c:pt idx="3">
                  <c:v>2010-11</c:v>
                </c:pt>
                <c:pt idx="4">
                  <c:v>2011-12</c:v>
                </c:pt>
                <c:pt idx="5">
                  <c:v>2012-13</c:v>
                </c:pt>
                <c:pt idx="6">
                  <c:v>2013-14</c:v>
                </c:pt>
                <c:pt idx="7">
                  <c:v>2014-15</c:v>
                </c:pt>
                <c:pt idx="8">
                  <c:v>2015-16</c:v>
                </c:pt>
                <c:pt idx="9">
                  <c:v>2016-17</c:v>
                </c:pt>
                <c:pt idx="10">
                  <c:v>2017-18</c:v>
                </c:pt>
              </c:strCache>
            </c:strRef>
          </c:cat>
          <c:val>
            <c:numRef>
              <c:f>Sheet1!$E$7:$E$17</c:f>
              <c:numCache>
                <c:formatCode>General</c:formatCode>
                <c:ptCount val="11"/>
                <c:pt idx="0">
                  <c:v>25.5</c:v>
                </c:pt>
                <c:pt idx="1">
                  <c:v>22.86</c:v>
                </c:pt>
                <c:pt idx="2">
                  <c:v>23.650000000000031</c:v>
                </c:pt>
                <c:pt idx="3">
                  <c:v>29.47</c:v>
                </c:pt>
                <c:pt idx="4">
                  <c:v>34.630000000000003</c:v>
                </c:pt>
                <c:pt idx="5">
                  <c:v>50.67</c:v>
                </c:pt>
                <c:pt idx="6">
                  <c:v>60.9</c:v>
                </c:pt>
                <c:pt idx="7">
                  <c:v>69.7</c:v>
                </c:pt>
                <c:pt idx="8">
                  <c:v>72.75</c:v>
                </c:pt>
                <c:pt idx="9">
                  <c:v>92.83</c:v>
                </c:pt>
                <c:pt idx="10">
                  <c:v>106.8</c:v>
                </c:pt>
              </c:numCache>
            </c:numRef>
          </c:val>
          <c:extLst xmlns:c16r2="http://schemas.microsoft.com/office/drawing/2015/06/chart">
            <c:ext xmlns:c16="http://schemas.microsoft.com/office/drawing/2014/chart" uri="{C3380CC4-5D6E-409C-BE32-E72D297353CC}">
              <c16:uniqueId val="{00000001-36A8-42F1-B554-53E70EBB3C84}"/>
            </c:ext>
          </c:extLst>
        </c:ser>
        <c:ser>
          <c:idx val="3"/>
          <c:order val="3"/>
          <c:tx>
            <c:strRef>
              <c:f>Sheet1!$F$6</c:f>
              <c:strCache>
                <c:ptCount val="1"/>
                <c:pt idx="0">
                  <c:v> Meat (lac ton)</c:v>
                </c:pt>
              </c:strCache>
            </c:strRef>
          </c:tx>
          <c:spPr>
            <a:ln w="28575" cap="rnd">
              <a:solidFill>
                <a:schemeClr val="accent4"/>
              </a:solidFill>
              <a:round/>
            </a:ln>
            <a:effectLst/>
          </c:spPr>
          <c:marker>
            <c:symbol val="none"/>
          </c:marker>
          <c:trendline>
            <c:spPr>
              <a:ln w="19050" cap="rnd">
                <a:solidFill>
                  <a:schemeClr val="accent4"/>
                </a:solidFill>
                <a:prstDash val="sysDot"/>
              </a:ln>
              <a:effectLst/>
            </c:spPr>
            <c:trendlineType val="linear"/>
            <c:dispEq val="1"/>
            <c:trendlineLbl>
              <c:layout>
                <c:manualLayout>
                  <c:x val="4.9999429419149415E-2"/>
                  <c:y val="8.7640897296841547E-2"/>
                </c:manualLayout>
              </c:layout>
              <c:numFmt formatCode="General" sourceLinked="0"/>
              <c:spPr>
                <a:noFill/>
                <a:ln>
                  <a:noFill/>
                </a:ln>
                <a:effectLst/>
              </c:spPr>
              <c:txPr>
                <a:bodyPr rot="0" vert="horz"/>
                <a:lstStyle/>
                <a:p>
                  <a:pPr>
                    <a:defRPr/>
                  </a:pPr>
                  <a:endParaRPr lang="en-US"/>
                </a:p>
              </c:txPr>
            </c:trendlineLbl>
          </c:trendline>
          <c:cat>
            <c:strRef>
              <c:f>Sheet1!$B$7:$B$17</c:f>
              <c:strCache>
                <c:ptCount val="11"/>
                <c:pt idx="0">
                  <c:v>2007-08</c:v>
                </c:pt>
                <c:pt idx="1">
                  <c:v>2008-09</c:v>
                </c:pt>
                <c:pt idx="2">
                  <c:v>2009-10</c:v>
                </c:pt>
                <c:pt idx="3">
                  <c:v>2010-11</c:v>
                </c:pt>
                <c:pt idx="4">
                  <c:v>2011-12</c:v>
                </c:pt>
                <c:pt idx="5">
                  <c:v>2012-13</c:v>
                </c:pt>
                <c:pt idx="6">
                  <c:v>2013-14</c:v>
                </c:pt>
                <c:pt idx="7">
                  <c:v>2014-15</c:v>
                </c:pt>
                <c:pt idx="8">
                  <c:v>2015-16</c:v>
                </c:pt>
                <c:pt idx="9">
                  <c:v>2016-17</c:v>
                </c:pt>
                <c:pt idx="10">
                  <c:v>2017-18</c:v>
                </c:pt>
              </c:strCache>
            </c:strRef>
          </c:cat>
          <c:val>
            <c:numRef>
              <c:f>Sheet1!$F$7:$F$17</c:f>
              <c:numCache>
                <c:formatCode>General</c:formatCode>
                <c:ptCount val="11"/>
                <c:pt idx="0">
                  <c:v>10.4</c:v>
                </c:pt>
                <c:pt idx="1">
                  <c:v>10.84</c:v>
                </c:pt>
                <c:pt idx="2">
                  <c:v>12.64</c:v>
                </c:pt>
                <c:pt idx="3">
                  <c:v>19.86</c:v>
                </c:pt>
                <c:pt idx="4">
                  <c:v>23.32</c:v>
                </c:pt>
                <c:pt idx="5">
                  <c:v>36.200000000000003</c:v>
                </c:pt>
                <c:pt idx="6">
                  <c:v>45.2</c:v>
                </c:pt>
                <c:pt idx="7">
                  <c:v>58.6</c:v>
                </c:pt>
                <c:pt idx="8">
                  <c:v>61.52</c:v>
                </c:pt>
                <c:pt idx="9">
                  <c:v>71.540000000000006</c:v>
                </c:pt>
                <c:pt idx="10">
                  <c:v>80.5</c:v>
                </c:pt>
              </c:numCache>
            </c:numRef>
          </c:val>
          <c:extLst xmlns:c16r2="http://schemas.microsoft.com/office/drawing/2015/06/chart">
            <c:ext xmlns:c16="http://schemas.microsoft.com/office/drawing/2014/chart" uri="{C3380CC4-5D6E-409C-BE32-E72D297353CC}">
              <c16:uniqueId val="{00000002-36A8-42F1-B554-53E70EBB3C84}"/>
            </c:ext>
          </c:extLst>
        </c:ser>
        <c:ser>
          <c:idx val="4"/>
          <c:order val="4"/>
          <c:tx>
            <c:strRef>
              <c:f>Sheet1!$G$6</c:f>
              <c:strCache>
                <c:ptCount val="1"/>
                <c:pt idx="0">
                  <c:v>Eggs (Bil)</c:v>
                </c:pt>
              </c:strCache>
            </c:strRef>
          </c:tx>
          <c:spPr>
            <a:ln w="28575" cap="rnd">
              <a:solidFill>
                <a:srgbClr val="008000"/>
              </a:solidFill>
              <a:round/>
            </a:ln>
            <a:effectLst/>
          </c:spPr>
          <c:marker>
            <c:symbol val="none"/>
          </c:marker>
          <c:trendline>
            <c:spPr>
              <a:ln w="19050" cap="rnd">
                <a:solidFill>
                  <a:srgbClr val="008000"/>
                </a:solidFill>
                <a:prstDash val="sysDot"/>
              </a:ln>
              <a:effectLst/>
            </c:spPr>
            <c:trendlineType val="linear"/>
            <c:dispEq val="1"/>
            <c:trendlineLbl>
              <c:layout>
                <c:manualLayout>
                  <c:x val="1.4284776902887249E-3"/>
                  <c:y val="-4.9929644211140767E-2"/>
                </c:manualLayout>
              </c:layout>
              <c:numFmt formatCode="General" sourceLinked="0"/>
              <c:spPr>
                <a:noFill/>
                <a:ln>
                  <a:noFill/>
                </a:ln>
                <a:effectLst/>
              </c:spPr>
              <c:txPr>
                <a:bodyPr rot="0" vert="horz"/>
                <a:lstStyle/>
                <a:p>
                  <a:pPr>
                    <a:defRPr/>
                  </a:pPr>
                  <a:endParaRPr lang="en-US"/>
                </a:p>
              </c:txPr>
            </c:trendlineLbl>
          </c:trendline>
          <c:cat>
            <c:strRef>
              <c:f>Sheet1!$B$7:$B$17</c:f>
              <c:strCache>
                <c:ptCount val="11"/>
                <c:pt idx="0">
                  <c:v>2007-08</c:v>
                </c:pt>
                <c:pt idx="1">
                  <c:v>2008-09</c:v>
                </c:pt>
                <c:pt idx="2">
                  <c:v>2009-10</c:v>
                </c:pt>
                <c:pt idx="3">
                  <c:v>2010-11</c:v>
                </c:pt>
                <c:pt idx="4">
                  <c:v>2011-12</c:v>
                </c:pt>
                <c:pt idx="5">
                  <c:v>2012-13</c:v>
                </c:pt>
                <c:pt idx="6">
                  <c:v>2013-14</c:v>
                </c:pt>
                <c:pt idx="7">
                  <c:v>2014-15</c:v>
                </c:pt>
                <c:pt idx="8">
                  <c:v>2015-16</c:v>
                </c:pt>
                <c:pt idx="9">
                  <c:v>2016-17</c:v>
                </c:pt>
                <c:pt idx="10">
                  <c:v>2017-18</c:v>
                </c:pt>
              </c:strCache>
            </c:strRef>
          </c:cat>
          <c:val>
            <c:numRef>
              <c:f>Sheet1!$G$7:$G$17</c:f>
              <c:numCache>
                <c:formatCode>General</c:formatCode>
                <c:ptCount val="11"/>
                <c:pt idx="0">
                  <c:v>5.6499999999999995</c:v>
                </c:pt>
                <c:pt idx="1">
                  <c:v>4.6899999999999995</c:v>
                </c:pt>
                <c:pt idx="2">
                  <c:v>5.74</c:v>
                </c:pt>
                <c:pt idx="3">
                  <c:v>6.08</c:v>
                </c:pt>
                <c:pt idx="4">
                  <c:v>7.3</c:v>
                </c:pt>
                <c:pt idx="5">
                  <c:v>7.6099999999999985</c:v>
                </c:pt>
                <c:pt idx="6">
                  <c:v>10.17</c:v>
                </c:pt>
                <c:pt idx="7">
                  <c:v>10.99</c:v>
                </c:pt>
                <c:pt idx="8">
                  <c:v>11.91</c:v>
                </c:pt>
                <c:pt idx="9">
                  <c:v>14.93</c:v>
                </c:pt>
                <c:pt idx="10">
                  <c:v>15.860000000000024</c:v>
                </c:pt>
              </c:numCache>
            </c:numRef>
          </c:val>
          <c:extLst xmlns:c16r2="http://schemas.microsoft.com/office/drawing/2015/06/chart">
            <c:ext xmlns:c16="http://schemas.microsoft.com/office/drawing/2014/chart" uri="{C3380CC4-5D6E-409C-BE32-E72D297353CC}">
              <c16:uniqueId val="{00000003-36A8-42F1-B554-53E70EBB3C84}"/>
            </c:ext>
          </c:extLst>
        </c:ser>
        <c:marker val="1"/>
        <c:axId val="98495104"/>
        <c:axId val="98308480"/>
      </c:lineChart>
      <c:lineChart>
        <c:grouping val="standard"/>
        <c:ser>
          <c:idx val="0"/>
          <c:order val="0"/>
          <c:tx>
            <c:strRef>
              <c:f>Sheet1!$C$6</c:f>
              <c:strCache>
                <c:ptCount val="1"/>
                <c:pt idx="0">
                  <c:v>Cereal(lac ton)</c:v>
                </c:pt>
              </c:strCache>
            </c:strRef>
          </c:tx>
          <c:spPr>
            <a:ln w="28575" cap="rnd">
              <a:solidFill>
                <a:srgbClr val="000099"/>
              </a:solidFill>
              <a:round/>
            </a:ln>
            <a:effectLst/>
          </c:spPr>
          <c:marker>
            <c:symbol val="none"/>
          </c:marker>
          <c:trendline>
            <c:spPr>
              <a:ln w="19050" cap="rnd">
                <a:solidFill>
                  <a:schemeClr val="accent1"/>
                </a:solidFill>
                <a:prstDash val="sysDot"/>
              </a:ln>
              <a:effectLst/>
            </c:spPr>
            <c:trendlineType val="linear"/>
            <c:dispEq val="1"/>
            <c:trendlineLbl>
              <c:layout>
                <c:manualLayout>
                  <c:x val="-3.4682633420822721E-2"/>
                  <c:y val="-2.0844634004082808E-2"/>
                </c:manualLayout>
              </c:layout>
              <c:numFmt formatCode="General" sourceLinked="0"/>
              <c:spPr>
                <a:noFill/>
                <a:ln>
                  <a:noFill/>
                </a:ln>
                <a:effectLst/>
              </c:spPr>
              <c:txPr>
                <a:bodyPr rot="0" vert="horz"/>
                <a:lstStyle/>
                <a:p>
                  <a:pPr>
                    <a:defRPr/>
                  </a:pPr>
                  <a:endParaRPr lang="en-US"/>
                </a:p>
              </c:txPr>
            </c:trendlineLbl>
          </c:trendline>
          <c:cat>
            <c:strRef>
              <c:f>Sheet1!$B$7:$B$17</c:f>
              <c:strCache>
                <c:ptCount val="11"/>
                <c:pt idx="0">
                  <c:v>2007-08</c:v>
                </c:pt>
                <c:pt idx="1">
                  <c:v>2008-09</c:v>
                </c:pt>
                <c:pt idx="2">
                  <c:v>2009-10</c:v>
                </c:pt>
                <c:pt idx="3">
                  <c:v>2010-11</c:v>
                </c:pt>
                <c:pt idx="4">
                  <c:v>2011-12</c:v>
                </c:pt>
                <c:pt idx="5">
                  <c:v>2012-13</c:v>
                </c:pt>
                <c:pt idx="6">
                  <c:v>2013-14</c:v>
                </c:pt>
                <c:pt idx="7">
                  <c:v>2014-15</c:v>
                </c:pt>
                <c:pt idx="8">
                  <c:v>2015-16</c:v>
                </c:pt>
                <c:pt idx="9">
                  <c:v>2016-17</c:v>
                </c:pt>
                <c:pt idx="10">
                  <c:v>2017-18</c:v>
                </c:pt>
              </c:strCache>
            </c:strRef>
          </c:cat>
          <c:val>
            <c:numRef>
              <c:f>Sheet1!$C$7:$C$17</c:f>
              <c:numCache>
                <c:formatCode>General</c:formatCode>
                <c:ptCount val="11"/>
                <c:pt idx="0">
                  <c:v>352.92999999999893</c:v>
                </c:pt>
                <c:pt idx="1">
                  <c:v>347.17</c:v>
                </c:pt>
                <c:pt idx="2">
                  <c:v>358.12</c:v>
                </c:pt>
                <c:pt idx="3">
                  <c:v>360.65000000000032</c:v>
                </c:pt>
                <c:pt idx="4">
                  <c:v>368.39</c:v>
                </c:pt>
                <c:pt idx="5">
                  <c:v>372.66</c:v>
                </c:pt>
                <c:pt idx="6">
                  <c:v>381.74</c:v>
                </c:pt>
                <c:pt idx="7">
                  <c:v>384.19</c:v>
                </c:pt>
                <c:pt idx="8">
                  <c:v>388.17</c:v>
                </c:pt>
                <c:pt idx="9">
                  <c:v>386.34000000000032</c:v>
                </c:pt>
                <c:pt idx="10">
                  <c:v>407.14000000000038</c:v>
                </c:pt>
              </c:numCache>
            </c:numRef>
          </c:val>
          <c:extLst xmlns:c16r2="http://schemas.microsoft.com/office/drawing/2015/06/chart">
            <c:ext xmlns:c16="http://schemas.microsoft.com/office/drawing/2014/chart" uri="{C3380CC4-5D6E-409C-BE32-E72D297353CC}">
              <c16:uniqueId val="{00000004-36A8-42F1-B554-53E70EBB3C84}"/>
            </c:ext>
          </c:extLst>
        </c:ser>
        <c:marker val="1"/>
        <c:axId val="98311552"/>
        <c:axId val="98310016"/>
      </c:lineChart>
      <c:catAx>
        <c:axId val="984951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98308480"/>
        <c:crosses val="autoZero"/>
        <c:auto val="1"/>
        <c:lblAlgn val="ctr"/>
        <c:lblOffset val="100"/>
      </c:catAx>
      <c:valAx>
        <c:axId val="9830848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vert="horz"/>
          <a:lstStyle/>
          <a:p>
            <a:pPr>
              <a:defRPr/>
            </a:pPr>
            <a:endParaRPr lang="en-US"/>
          </a:p>
        </c:txPr>
        <c:crossAx val="98495104"/>
        <c:crosses val="autoZero"/>
        <c:crossBetween val="between"/>
      </c:valAx>
      <c:valAx>
        <c:axId val="98310016"/>
        <c:scaling>
          <c:orientation val="minMax"/>
        </c:scaling>
        <c:axPos val="r"/>
        <c:numFmt formatCode="General" sourceLinked="1"/>
        <c:tickLblPos val="nextTo"/>
        <c:spPr>
          <a:noFill/>
          <a:ln>
            <a:noFill/>
          </a:ln>
          <a:effectLst/>
        </c:spPr>
        <c:txPr>
          <a:bodyPr rot="-60000000" vert="horz"/>
          <a:lstStyle/>
          <a:p>
            <a:pPr>
              <a:defRPr/>
            </a:pPr>
            <a:endParaRPr lang="en-US"/>
          </a:p>
        </c:txPr>
        <c:crossAx val="98311552"/>
        <c:crosses val="max"/>
        <c:crossBetween val="between"/>
      </c:valAx>
      <c:catAx>
        <c:axId val="98311552"/>
        <c:scaling>
          <c:orientation val="minMax"/>
        </c:scaling>
        <c:delete val="1"/>
        <c:axPos val="b"/>
        <c:numFmt formatCode="General" sourceLinked="1"/>
        <c:tickLblPos val="none"/>
        <c:crossAx val="98310016"/>
        <c:crosses val="autoZero"/>
        <c:auto val="1"/>
        <c:lblAlgn val="ctr"/>
        <c:lblOffset val="100"/>
      </c:catAx>
      <c:spPr>
        <a:noFill/>
        <a:ln>
          <a:noFill/>
        </a:ln>
        <a:effectLst/>
      </c:spPr>
    </c:plotArea>
    <c:legend>
      <c:legendPos val="r"/>
      <c:layout/>
      <c:spPr>
        <a:noFill/>
        <a:ln>
          <a:noFill/>
        </a:ln>
        <a:effectLst/>
      </c:spPr>
      <c:txPr>
        <a:bodyPr rot="0" vert="horz"/>
        <a:lstStyle/>
        <a:p>
          <a:pPr>
            <a:defRPr/>
          </a:pPr>
          <a:endParaRPr lang="en-US"/>
        </a:p>
      </c:txPr>
    </c:legend>
    <c:plotVisOnly val="1"/>
    <c:dispBlanksAs val="gap"/>
  </c:chart>
  <c:spPr>
    <a:noFill/>
    <a:ln>
      <a:noFill/>
    </a:ln>
    <a:effectLst/>
  </c:spPr>
  <c:txPr>
    <a:bodyPr/>
    <a:lstStyle/>
    <a:p>
      <a:pPr>
        <a:defRPr sz="140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sz="quarter"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ChangeArrowheads="1"/>
          </p:cNvSpPr>
          <p:nvPr>
            <p:ph type="ftr" sz="quarter" idx="2"/>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M A S Mandal, 2011, BAU</a:t>
            </a:r>
          </a:p>
        </p:txBody>
      </p:sp>
      <p:sp>
        <p:nvSpPr>
          <p:cNvPr id="49157" name="Rectangle 5"/>
          <p:cNvSpPr>
            <a:spLocks noGrp="1" noChangeArrowheads="1"/>
          </p:cNvSpPr>
          <p:nvPr>
            <p:ph type="sldNum" sz="quarter" idx="3"/>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4384C6F-9310-4156-A1AF-4BA654912C9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771"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724400"/>
            <a:ext cx="5486400"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M A S Mandal, 2011, BAU</a:t>
            </a:r>
          </a:p>
        </p:txBody>
      </p:sp>
      <p:sp>
        <p:nvSpPr>
          <p:cNvPr id="32775" name="Rectangle 7"/>
          <p:cNvSpPr>
            <a:spLocks noGrp="1" noChangeArrowheads="1"/>
          </p:cNvSpPr>
          <p:nvPr>
            <p:ph type="sldNum" sz="quarter" idx="5"/>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8669FE-F891-402F-9421-266D2FEEE17D}"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C4EDA3B-B0CF-4CD0-93EB-C352B6B6CF7B}" type="datetime3">
              <a:rPr lang="en-US" smtClean="0"/>
              <a:pPr>
                <a:defRPr/>
              </a:pPr>
              <a:t>6 December 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M A S Mandal, 2021, BAU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391A8C-8DF0-4809-8D60-66C972ECEB6E}"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2D69F17-48E6-4A15-AD08-9696EB60F599}" type="datetime3">
              <a:rPr lang="en-US" smtClean="0"/>
              <a:pPr>
                <a:defRPr/>
              </a:pPr>
              <a:t>6 December 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M A S Mandal, 2021, BAU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687916-71D1-4750-80E0-47BD4E45F7A1}"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BC933D8-92AD-40A3-A5CE-7FE64F24820A}" type="datetime3">
              <a:rPr lang="en-US" smtClean="0"/>
              <a:pPr>
                <a:defRPr/>
              </a:pPr>
              <a:t>6 December 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M A S Mandal, 2021, BAU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A82B94-0FAC-47EB-B416-1B2FF5022EBA}"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F2E76583-4B6A-4A54-A3E9-53B93A525233}" type="datetime3">
              <a:rPr lang="en-US" smtClean="0"/>
              <a:pPr>
                <a:defRPr/>
              </a:pPr>
              <a:t>6 December 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t>M A S Mandal, 2021, BAU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16EFAB-A494-4C89-84B3-0FC9CD2042FA}"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2E8C6A90-BCB1-40BF-8C58-ACA386DCEF4B}" type="datetime3">
              <a:rPr lang="en-US" smtClean="0"/>
              <a:pPr>
                <a:defRPr/>
              </a:pPr>
              <a:t>6 December 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M A S Mandal, 2021, BAU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643EF3-E319-4B13-8BBA-8B47E1C20681}"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08A2333-5896-48B3-A668-053C14417B23}" type="datetime3">
              <a:rPr lang="en-US" smtClean="0"/>
              <a:pPr>
                <a:defRPr/>
              </a:pPr>
              <a:t>6 December 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t>M A S Mandal, 2021, BAU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E0057D-7D54-49ED-B8D2-4AE4DB3F3E17}"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146D938-0C18-4AE9-B811-E645C4A89941}" type="datetime3">
              <a:rPr lang="en-US" smtClean="0"/>
              <a:pPr>
                <a:defRPr/>
              </a:pPr>
              <a:t>6 December 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pt-BR" smtClean="0"/>
              <a:t>M A S Mandal, 2021, BAU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F20E0A-EE95-4A4B-98D9-D358A0549A03}"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20F5D42-223C-41B4-95B8-4CFBE7912FC1}" type="datetime3">
              <a:rPr lang="en-US" smtClean="0"/>
              <a:pPr>
                <a:defRPr/>
              </a:pPr>
              <a:t>6 December 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M A S Mandal, 2021, BAU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D9191C-9429-444B-94DC-8B4D3065AAD7}"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5A084D1-702C-4CEB-BB3A-AADC000D1454}" type="datetime3">
              <a:rPr lang="en-US" smtClean="0"/>
              <a:pPr>
                <a:defRPr/>
              </a:pPr>
              <a:t>6 December 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M A S Mandal, 2021, BAU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6C1FD0-7FEB-4829-B1C6-6427C4B58A86}"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86F484D-2297-494F-881C-DF5AF0DFCD56}" type="datetime3">
              <a:rPr lang="en-US" smtClean="0"/>
              <a:pPr>
                <a:defRPr/>
              </a:pPr>
              <a:t>6 December 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t>M A S Mandal, 2021, BAU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719B17-E8EC-497D-9A0C-DEEEFAD4A174}"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6F00D79-B451-42D7-9C64-A86A2A084B79}" type="datetime3">
              <a:rPr lang="en-US" smtClean="0"/>
              <a:pPr>
                <a:defRPr/>
              </a:pPr>
              <a:t>6 December 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pt-BR" smtClean="0"/>
              <a:t>M A S Mandal, 2021, BAU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2A0446-65AB-4356-88ED-8EE17AB7BDC6}"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8AD0AC3-77DC-457E-B6B0-66FA06E8AB49}" type="datetime3">
              <a:rPr lang="en-US" smtClean="0"/>
              <a:pPr>
                <a:defRPr/>
              </a:pPr>
              <a:t>6 December 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pt-BR" smtClean="0"/>
              <a:t>M A S Mandal, 2021, BAU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B2C2DD5-142E-4145-B63F-A67938A80C31}"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8389344-BB98-4ACF-9CB3-608191EA544B}" type="datetime3">
              <a:rPr lang="en-US" smtClean="0"/>
              <a:pPr>
                <a:defRPr/>
              </a:pPr>
              <a:t>6 December 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pt-BR" smtClean="0"/>
              <a:t>M A S Mandal, 2021, BAU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2C52F5-E562-41CE-82CB-A8CB00DB7967}"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F76E91B-AE94-4D8B-BF10-DA43F5E9E889}" type="datetime3">
              <a:rPr lang="en-US" smtClean="0"/>
              <a:pPr>
                <a:defRPr/>
              </a:pPr>
              <a:t>6 December 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t>M A S Mandal, 2021, BAU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864A92-9CF7-4633-96EF-39140F0C88F8}"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460AEBC-5753-4C61-A0EC-6EB4006ADD42}" type="datetime3">
              <a:rPr lang="en-US" smtClean="0"/>
              <a:pPr>
                <a:defRPr/>
              </a:pPr>
              <a:t>6 December 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t>M A S Mandal, 2021, BAU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0CE6FC-733C-45ED-AC8A-1BD86083991F}"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EE6CA98E-ED4B-44EC-84AD-762D478FCE78}" type="datetime3">
              <a:rPr lang="en-US" smtClean="0"/>
              <a:pPr>
                <a:defRPr/>
              </a:pPr>
              <a:t>6 December 2021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pt-BR" smtClean="0"/>
              <a:t>M A S Mandal, 2021, BAU</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A5FC1B2-4324-47E8-9956-68B6F2A03A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ao.org/faostat/en/"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hyperlink" Target="https://ourworldindata.org/farm-siz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atabank.worldbank.org/source/world-development-indicators"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0" y="457200"/>
            <a:ext cx="7772400" cy="1428750"/>
          </a:xfrm>
        </p:spPr>
        <p:txBody>
          <a:bodyPr/>
          <a:lstStyle/>
          <a:p>
            <a:r>
              <a:rPr lang="en-GB" sz="3200" b="1" dirty="0" smtClean="0">
                <a:solidFill>
                  <a:srgbClr val="FF0000"/>
                </a:solidFill>
              </a:rPr>
              <a:t>Agriculture and Rural Transformation: Process and Lessons Learned</a:t>
            </a:r>
          </a:p>
        </p:txBody>
      </p:sp>
      <p:sp>
        <p:nvSpPr>
          <p:cNvPr id="3" name="Subtitle 2"/>
          <p:cNvSpPr>
            <a:spLocks noGrp="1"/>
          </p:cNvSpPr>
          <p:nvPr>
            <p:ph type="subTitle" idx="1"/>
          </p:nvPr>
        </p:nvSpPr>
        <p:spPr>
          <a:xfrm>
            <a:off x="1371600" y="2362200"/>
            <a:ext cx="6400800" cy="3567113"/>
          </a:xfrm>
        </p:spPr>
        <p:txBody>
          <a:bodyPr>
            <a:noAutofit/>
          </a:bodyPr>
          <a:lstStyle/>
          <a:p>
            <a:pPr>
              <a:defRPr/>
            </a:pPr>
            <a:r>
              <a:rPr lang="en-GB" sz="2000" b="1" dirty="0" smtClean="0">
                <a:solidFill>
                  <a:schemeClr val="accent4">
                    <a:lumMod val="75000"/>
                  </a:schemeClr>
                </a:solidFill>
              </a:rPr>
              <a:t>M. A. SATTAR MANDAL </a:t>
            </a:r>
          </a:p>
          <a:p>
            <a:pPr>
              <a:defRPr/>
            </a:pPr>
            <a:r>
              <a:rPr lang="en-GB" sz="1800" dirty="0" smtClean="0">
                <a:solidFill>
                  <a:schemeClr val="tx2">
                    <a:lumMod val="75000"/>
                  </a:schemeClr>
                </a:solidFill>
              </a:rPr>
              <a:t>Emeritus Professor </a:t>
            </a:r>
            <a:r>
              <a:rPr lang="en-US" sz="1800" dirty="0" smtClean="0">
                <a:solidFill>
                  <a:schemeClr val="tx2">
                    <a:lumMod val="75000"/>
                  </a:schemeClr>
                </a:solidFill>
              </a:rPr>
              <a:t>of Ag. Economics</a:t>
            </a:r>
          </a:p>
          <a:p>
            <a:pPr>
              <a:defRPr/>
            </a:pPr>
            <a:r>
              <a:rPr lang="en-US" sz="1800" dirty="0" smtClean="0">
                <a:solidFill>
                  <a:schemeClr val="tx2">
                    <a:lumMod val="75000"/>
                  </a:schemeClr>
                </a:solidFill>
              </a:rPr>
              <a:t>Bangladesh Agricultural University, </a:t>
            </a:r>
            <a:r>
              <a:rPr lang="en-US" sz="1800" dirty="0" err="1" smtClean="0">
                <a:solidFill>
                  <a:schemeClr val="tx2">
                    <a:lumMod val="75000"/>
                  </a:schemeClr>
                </a:solidFill>
              </a:rPr>
              <a:t>Mymensingh</a:t>
            </a:r>
            <a:endParaRPr lang="en-US" sz="1800" dirty="0" smtClean="0">
              <a:solidFill>
                <a:schemeClr val="tx2">
                  <a:lumMod val="75000"/>
                </a:schemeClr>
              </a:solidFill>
            </a:endParaRPr>
          </a:p>
          <a:p>
            <a:pPr>
              <a:defRPr/>
            </a:pPr>
            <a:r>
              <a:rPr lang="en-US" sz="1600" dirty="0" smtClean="0">
                <a:solidFill>
                  <a:schemeClr val="tx2">
                    <a:lumMod val="75000"/>
                  </a:schemeClr>
                </a:solidFill>
              </a:rPr>
              <a:t>asmandal11@gmail.com</a:t>
            </a:r>
          </a:p>
          <a:p>
            <a:pPr algn="just">
              <a:defRPr/>
            </a:pPr>
            <a:endParaRPr lang="en-US" sz="1800" dirty="0" smtClean="0">
              <a:solidFill>
                <a:schemeClr val="tx2">
                  <a:lumMod val="75000"/>
                </a:schemeClr>
              </a:solidFill>
            </a:endParaRPr>
          </a:p>
          <a:p>
            <a:pPr algn="just">
              <a:defRPr/>
            </a:pPr>
            <a:endParaRPr lang="en-US" sz="1800" dirty="0" smtClean="0">
              <a:solidFill>
                <a:schemeClr val="tx2">
                  <a:lumMod val="75000"/>
                </a:schemeClr>
              </a:solidFill>
            </a:endParaRPr>
          </a:p>
          <a:p>
            <a:pPr algn="just">
              <a:defRPr/>
            </a:pPr>
            <a:r>
              <a:rPr lang="en-US" sz="1800" dirty="0" smtClean="0">
                <a:solidFill>
                  <a:schemeClr val="tx2">
                    <a:lumMod val="75000"/>
                  </a:schemeClr>
                </a:solidFill>
              </a:rPr>
              <a:t>Plenary presentation at the 10</a:t>
            </a:r>
            <a:r>
              <a:rPr lang="en-US" sz="1800" baseline="30000" dirty="0" smtClean="0">
                <a:solidFill>
                  <a:schemeClr val="tx2">
                    <a:lumMod val="75000"/>
                  </a:schemeClr>
                </a:solidFill>
              </a:rPr>
              <a:t>th</a:t>
            </a:r>
            <a:r>
              <a:rPr lang="en-US" sz="1800" dirty="0" smtClean="0">
                <a:solidFill>
                  <a:schemeClr val="tx2">
                    <a:lumMod val="75000"/>
                  </a:schemeClr>
                </a:solidFill>
              </a:rPr>
              <a:t> ASAE International (Virtual) Conference on “Gearing Asian Agriculture under the Fourth Industrial Revolution: Opportunities and Challenges”, Beijing, China, 6-8 December 2021.</a:t>
            </a:r>
          </a:p>
          <a:p>
            <a:pPr>
              <a:defRPr/>
            </a:pPr>
            <a:endParaRPr lang="en-US" dirty="0" smtClean="0">
              <a:solidFill>
                <a:schemeClr val="tx2">
                  <a:lumMod val="75000"/>
                </a:schemeClr>
              </a:solidFill>
            </a:endParaRPr>
          </a:p>
          <a:p>
            <a:pPr>
              <a:defRPr/>
            </a:pPr>
            <a:endParaRPr lang="en-GB" dirty="0">
              <a:solidFill>
                <a:schemeClr val="tx2">
                  <a:lumMod val="75000"/>
                </a:schemeClr>
              </a:solidFill>
            </a:endParaRPr>
          </a:p>
        </p:txBody>
      </p:sp>
      <p:sp>
        <p:nvSpPr>
          <p:cNvPr id="4" name="Slide Number Placeholder 4"/>
          <p:cNvSpPr>
            <a:spLocks noGrp="1"/>
          </p:cNvSpPr>
          <p:nvPr>
            <p:ph type="sldNum" sz="quarter" idx="12"/>
          </p:nvPr>
        </p:nvSpPr>
        <p:spPr>
          <a:xfrm>
            <a:off x="6553200" y="6245225"/>
            <a:ext cx="2133600" cy="476250"/>
          </a:xfrm>
        </p:spPr>
        <p:txBody>
          <a:bodyPr/>
          <a:lstStyle/>
          <a:p>
            <a:pPr>
              <a:defRPr/>
            </a:pPr>
            <a:fld id="{79D9191C-9429-444B-94DC-8B4D3065AAD7}" type="slidenum">
              <a:rPr lang="en-US" smtClean="0"/>
              <a:pPr>
                <a:defRPr/>
              </a:pPr>
              <a:t>1</a:t>
            </a:fld>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noAutofit/>
          </a:bodyPr>
          <a:lstStyle/>
          <a:p>
            <a:r>
              <a:rPr lang="en-US" sz="3200" dirty="0" smtClean="0">
                <a:solidFill>
                  <a:srgbClr val="FF0000"/>
                </a:solidFill>
              </a:rPr>
              <a:t>Main Lessons Learned </a:t>
            </a:r>
            <a:endParaRPr lang="en-US" sz="3200" dirty="0">
              <a:solidFill>
                <a:srgbClr val="FF0000"/>
              </a:solidFill>
            </a:endParaRPr>
          </a:p>
        </p:txBody>
      </p:sp>
      <p:sp>
        <p:nvSpPr>
          <p:cNvPr id="3" name="Content Placeholder 2"/>
          <p:cNvSpPr>
            <a:spLocks noGrp="1"/>
          </p:cNvSpPr>
          <p:nvPr>
            <p:ph idx="1"/>
          </p:nvPr>
        </p:nvSpPr>
        <p:spPr>
          <a:xfrm>
            <a:off x="304800" y="1295400"/>
            <a:ext cx="8534400" cy="5181600"/>
          </a:xfrm>
        </p:spPr>
        <p:txBody>
          <a:bodyPr>
            <a:noAutofit/>
          </a:bodyPr>
          <a:lstStyle/>
          <a:p>
            <a:pPr>
              <a:buFont typeface="Wingdings" pitchFamily="2" charset="2"/>
              <a:buChar char="Ø"/>
            </a:pPr>
            <a:r>
              <a:rPr lang="en-US" sz="2000" dirty="0" smtClean="0"/>
              <a:t>Macro policy interventions- Decreasing role of public sector and increasing role of private sector in input distribution, mechanization process and output marketing.</a:t>
            </a:r>
          </a:p>
          <a:p>
            <a:pPr>
              <a:buFont typeface="Wingdings" pitchFamily="2" charset="2"/>
              <a:buChar char="Ø"/>
            </a:pPr>
            <a:r>
              <a:rPr lang="en-US" sz="2000" dirty="0" smtClean="0"/>
              <a:t>Bangladesh has not followed the ‘Punjabi model’ of green revolution- big farms, heavy subsidy, lumpy machines etc. </a:t>
            </a:r>
          </a:p>
          <a:p>
            <a:pPr>
              <a:buFont typeface="Wingdings" pitchFamily="2" charset="2"/>
              <a:buChar char="Ø"/>
            </a:pPr>
            <a:r>
              <a:rPr lang="en-US" sz="2000" dirty="0" smtClean="0"/>
              <a:t>Home grown model-small farm size with high fragmentation and land tenancy has not paused any big constraint e.g. ‘operational consolidation of fragmented holdings’ by local service providers (LSPs) to achieve economies of scale.</a:t>
            </a:r>
          </a:p>
          <a:p>
            <a:pPr>
              <a:buFont typeface="Wingdings" pitchFamily="2" charset="2"/>
              <a:buChar char="Ø"/>
            </a:pPr>
            <a:r>
              <a:rPr lang="en-US" sz="2000" dirty="0" smtClean="0"/>
              <a:t>Agricultural mechanization has been largely unsubsidized, except for a few large expensive machines and fertilizers (e.g. around 5% of national budget).</a:t>
            </a:r>
          </a:p>
          <a:p>
            <a:pPr>
              <a:buFont typeface="Wingdings" pitchFamily="2" charset="2"/>
              <a:buChar char="Ø"/>
            </a:pPr>
            <a:r>
              <a:rPr lang="en-US" sz="2000" dirty="0" smtClean="0"/>
              <a:t>Bangladesh has averted long discoursed ‘distributive land reform’ or cooperatives or collectivization, and pursued agrarian intensification forced by scarcity of arable land</a:t>
            </a:r>
            <a:endParaRPr lang="en-US" sz="1000" dirty="0" smtClean="0"/>
          </a:p>
        </p:txBody>
      </p:sp>
      <p:sp>
        <p:nvSpPr>
          <p:cNvPr id="4" name="Slide Number Placeholder 3"/>
          <p:cNvSpPr>
            <a:spLocks noGrp="1"/>
          </p:cNvSpPr>
          <p:nvPr>
            <p:ph type="sldNum" sz="quarter" idx="12"/>
          </p:nvPr>
        </p:nvSpPr>
        <p:spPr>
          <a:xfrm>
            <a:off x="6553200" y="6473825"/>
            <a:ext cx="2133600" cy="384175"/>
          </a:xfrm>
        </p:spPr>
        <p:txBody>
          <a:bodyPr/>
          <a:lstStyle/>
          <a:p>
            <a:pPr>
              <a:defRPr/>
            </a:pPr>
            <a:fld id="{79D9191C-9429-444B-94DC-8B4D3065AAD7}" type="slidenum">
              <a:rPr lang="en-US" smtClean="0"/>
              <a:pPr>
                <a:defRPr/>
              </a:pPr>
              <a:t>10</a:t>
            </a:fld>
            <a:endParaRPr lang="en-US" dirty="0"/>
          </a:p>
        </p:txBody>
      </p:sp>
      <p:sp>
        <p:nvSpPr>
          <p:cNvPr id="5" name="Footer Placeholder 4"/>
          <p:cNvSpPr>
            <a:spLocks noGrp="1"/>
          </p:cNvSpPr>
          <p:nvPr>
            <p:ph type="ftr" sz="quarter" idx="11"/>
          </p:nvPr>
        </p:nvSpPr>
        <p:spPr>
          <a:xfrm>
            <a:off x="3124200" y="6473825"/>
            <a:ext cx="2895600" cy="384175"/>
          </a:xfrm>
        </p:spPr>
        <p:txBody>
          <a:bodyPr/>
          <a:lstStyle/>
          <a:p>
            <a:pPr>
              <a:defRPr/>
            </a:pPr>
            <a:r>
              <a:rPr lang="pt-BR" dirty="0" smtClean="0"/>
              <a:t>M A S Mandal, 2021, BAU</a:t>
            </a:r>
            <a:endParaRPr lang="en-US" dirty="0"/>
          </a:p>
        </p:txBody>
      </p:sp>
    </p:spTree>
    <p:extLst>
      <p:ext uri="{BB962C8B-B14F-4D97-AF65-F5344CB8AC3E}">
        <p14:creationId xmlns="" xmlns:p14="http://schemas.microsoft.com/office/powerpoint/2010/main" val="25308522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715962"/>
          </a:xfrm>
        </p:spPr>
        <p:txBody>
          <a:bodyPr/>
          <a:lstStyle/>
          <a:p>
            <a:r>
              <a:rPr lang="en-US" sz="3200" dirty="0" smtClean="0">
                <a:solidFill>
                  <a:srgbClr val="FF0000"/>
                </a:solidFill>
              </a:rPr>
              <a:t>Big Challenges Ahead</a:t>
            </a:r>
            <a:endParaRPr lang="en-US" sz="3200" dirty="0">
              <a:solidFill>
                <a:srgbClr val="FF0000"/>
              </a:solidFill>
            </a:endParaRPr>
          </a:p>
        </p:txBody>
      </p:sp>
      <p:sp>
        <p:nvSpPr>
          <p:cNvPr id="3" name="Content Placeholder 2"/>
          <p:cNvSpPr>
            <a:spLocks noGrp="1"/>
          </p:cNvSpPr>
          <p:nvPr>
            <p:ph idx="1"/>
          </p:nvPr>
        </p:nvSpPr>
        <p:spPr>
          <a:xfrm>
            <a:off x="457200" y="1143000"/>
            <a:ext cx="8229600" cy="5257800"/>
          </a:xfrm>
        </p:spPr>
        <p:txBody>
          <a:bodyPr>
            <a:normAutofit fontScale="40000" lnSpcReduction="20000"/>
          </a:bodyPr>
          <a:lstStyle/>
          <a:p>
            <a:r>
              <a:rPr lang="en-US" sz="8000" dirty="0" smtClean="0"/>
              <a:t>Weak linkages- Supply/ value chain development, nascent import dependent food industries, post- harvest technologies etc.</a:t>
            </a:r>
          </a:p>
          <a:p>
            <a:r>
              <a:rPr lang="en-US" sz="8000" dirty="0" smtClean="0"/>
              <a:t>Financing agriculture- banking channels slow but have resources, non-banking channels fast but have limited resources.</a:t>
            </a:r>
          </a:p>
          <a:p>
            <a:r>
              <a:rPr lang="en-US" sz="8000" dirty="0" smtClean="0"/>
              <a:t>Meeting challenges of urbanization or ‘</a:t>
            </a:r>
            <a:r>
              <a:rPr lang="en-US" sz="8000" dirty="0" err="1" smtClean="0"/>
              <a:t>rurbanization</a:t>
            </a:r>
            <a:r>
              <a:rPr lang="en-US" sz="8000" dirty="0" smtClean="0"/>
              <a:t>’, especially minimizing extreme pressure on arable land for rural industries and  infrastructure.  </a:t>
            </a:r>
            <a:endParaRPr lang="en-US" sz="6000" dirty="0" smtClean="0"/>
          </a:p>
          <a:p>
            <a:endParaRPr lang="en-US" sz="6000" dirty="0" smtClean="0"/>
          </a:p>
          <a:p>
            <a:pPr>
              <a:buNone/>
            </a:pPr>
            <a:endParaRPr lang="en-US" sz="2400" dirty="0" smtClean="0"/>
          </a:p>
        </p:txBody>
      </p:sp>
      <p:sp>
        <p:nvSpPr>
          <p:cNvPr id="4" name="Slide Number Placeholder 3"/>
          <p:cNvSpPr>
            <a:spLocks noGrp="1"/>
          </p:cNvSpPr>
          <p:nvPr>
            <p:ph type="sldNum" sz="quarter" idx="12"/>
          </p:nvPr>
        </p:nvSpPr>
        <p:spPr/>
        <p:txBody>
          <a:bodyPr/>
          <a:lstStyle/>
          <a:p>
            <a:pPr>
              <a:defRPr/>
            </a:pPr>
            <a:fld id="{79D9191C-9429-444B-94DC-8B4D3065AAD7}"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pt-BR" dirty="0" smtClean="0"/>
              <a:t>M A S Mandal, 2021, BAU</a:t>
            </a:r>
            <a:endParaRPr lang="en-US" dirty="0"/>
          </a:p>
        </p:txBody>
      </p:sp>
    </p:spTree>
    <p:extLst>
      <p:ext uri="{BB962C8B-B14F-4D97-AF65-F5344CB8AC3E}">
        <p14:creationId xmlns="" xmlns:p14="http://schemas.microsoft.com/office/powerpoint/2010/main" val="263225554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endParaRPr lang="en-US" dirty="0">
              <a:solidFill>
                <a:srgbClr val="FF0000"/>
              </a:solidFill>
            </a:endParaRPr>
          </a:p>
        </p:txBody>
      </p:sp>
      <p:sp>
        <p:nvSpPr>
          <p:cNvPr id="3" name="Content Placeholder 2"/>
          <p:cNvSpPr>
            <a:spLocks noGrp="1"/>
          </p:cNvSpPr>
          <p:nvPr>
            <p:ph idx="1"/>
          </p:nvPr>
        </p:nvSpPr>
        <p:spPr>
          <a:xfrm>
            <a:off x="457200" y="1219200"/>
            <a:ext cx="7620000" cy="5181600"/>
          </a:xfrm>
        </p:spPr>
        <p:txBody>
          <a:bodyPr>
            <a:normAutofit/>
          </a:bodyPr>
          <a:lstStyle/>
          <a:p>
            <a:pPr algn="ctr">
              <a:buNone/>
            </a:pPr>
            <a:r>
              <a:rPr lang="en-US" sz="4800" dirty="0" smtClean="0">
                <a:solidFill>
                  <a:srgbClr val="FF0000"/>
                </a:solidFill>
              </a:rPr>
              <a:t>Thank you All</a:t>
            </a:r>
          </a:p>
        </p:txBody>
      </p:sp>
      <p:pic>
        <p:nvPicPr>
          <p:cNvPr id="1026" name="Picture 2" descr="C:\Users\ASUS\Desktop\20181220_150606.jpg"/>
          <p:cNvPicPr>
            <a:picLocks noChangeAspect="1" noChangeArrowheads="1"/>
          </p:cNvPicPr>
          <p:nvPr/>
        </p:nvPicPr>
        <p:blipFill>
          <a:blip r:embed="rId2" cstate="print"/>
          <a:srcRect/>
          <a:stretch>
            <a:fillRect/>
          </a:stretch>
        </p:blipFill>
        <p:spPr bwMode="auto">
          <a:xfrm>
            <a:off x="-7239000" y="-3733800"/>
            <a:ext cx="26212800" cy="14744700"/>
          </a:xfrm>
          <a:prstGeom prst="rect">
            <a:avLst/>
          </a:prstGeom>
          <a:noFill/>
        </p:spPr>
      </p:pic>
      <p:sp>
        <p:nvSpPr>
          <p:cNvPr id="5" name="TextBox 4"/>
          <p:cNvSpPr txBox="1"/>
          <p:nvPr/>
        </p:nvSpPr>
        <p:spPr>
          <a:xfrm>
            <a:off x="1752600" y="1676400"/>
            <a:ext cx="3505200" cy="923330"/>
          </a:xfrm>
          <a:prstGeom prst="rect">
            <a:avLst/>
          </a:prstGeom>
          <a:noFill/>
        </p:spPr>
        <p:txBody>
          <a:bodyPr wrap="square" rtlCol="0">
            <a:spAutoFit/>
          </a:bodyPr>
          <a:lstStyle/>
          <a:p>
            <a:r>
              <a:rPr lang="en-US" sz="5400" dirty="0" smtClean="0">
                <a:solidFill>
                  <a:srgbClr val="FF0000"/>
                </a:solidFill>
              </a:rPr>
              <a:t>Thank You</a:t>
            </a:r>
            <a:endParaRPr lang="en-GB" sz="5400" dirty="0">
              <a:solidFill>
                <a:srgbClr val="FF0000"/>
              </a:solidFill>
            </a:endParaRPr>
          </a:p>
        </p:txBody>
      </p:sp>
      <p:sp>
        <p:nvSpPr>
          <p:cNvPr id="6" name="Slide Number Placeholder 5"/>
          <p:cNvSpPr>
            <a:spLocks noGrp="1"/>
          </p:cNvSpPr>
          <p:nvPr>
            <p:ph type="sldNum" sz="quarter" idx="12"/>
          </p:nvPr>
        </p:nvSpPr>
        <p:spPr/>
        <p:txBody>
          <a:bodyPr/>
          <a:lstStyle/>
          <a:p>
            <a:pPr>
              <a:defRPr/>
            </a:pPr>
            <a:fld id="{79D9191C-9429-444B-94DC-8B4D3065AAD7}" type="slidenum">
              <a:rPr lang="en-US" smtClean="0"/>
              <a:pPr>
                <a:defRPr/>
              </a:pPr>
              <a:t>12</a:t>
            </a:fld>
            <a:endParaRPr lang="en-US"/>
          </a:p>
        </p:txBody>
      </p:sp>
      <p:sp>
        <p:nvSpPr>
          <p:cNvPr id="7" name="Footer Placeholder 6"/>
          <p:cNvSpPr>
            <a:spLocks noGrp="1"/>
          </p:cNvSpPr>
          <p:nvPr>
            <p:ph type="ftr" sz="quarter" idx="11"/>
          </p:nvPr>
        </p:nvSpPr>
        <p:spPr/>
        <p:txBody>
          <a:bodyPr/>
          <a:lstStyle/>
          <a:p>
            <a:pPr>
              <a:defRPr/>
            </a:pPr>
            <a:r>
              <a:rPr lang="pt-BR" smtClean="0"/>
              <a:t>M A S Mandal, 2021, BAU</a:t>
            </a:r>
            <a:endParaRPr lang="en-US"/>
          </a:p>
        </p:txBody>
      </p:sp>
    </p:spTree>
    <p:extLst>
      <p:ext uri="{BB962C8B-B14F-4D97-AF65-F5344CB8AC3E}">
        <p14:creationId xmlns="" xmlns:p14="http://schemas.microsoft.com/office/powerpoint/2010/main" val="2632255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solidFill>
                  <a:srgbClr val="FF0000"/>
                </a:solidFill>
              </a:rPr>
              <a:t>Comparisons of Some Asian Countries</a:t>
            </a:r>
            <a:endParaRPr lang="en-US" sz="3200" dirty="0">
              <a:solidFill>
                <a:srgbClr val="FF0000"/>
              </a:solidFill>
            </a:endParaRPr>
          </a:p>
        </p:txBody>
      </p:sp>
      <p:sp>
        <p:nvSpPr>
          <p:cNvPr id="5" name="Slide Number Placeholder 4"/>
          <p:cNvSpPr>
            <a:spLocks noGrp="1"/>
          </p:cNvSpPr>
          <p:nvPr>
            <p:ph type="sldNum" sz="quarter" idx="12"/>
          </p:nvPr>
        </p:nvSpPr>
        <p:spPr/>
        <p:txBody>
          <a:bodyPr/>
          <a:lstStyle/>
          <a:p>
            <a:pPr>
              <a:defRPr/>
            </a:pPr>
            <a:fld id="{79D9191C-9429-444B-94DC-8B4D3065AAD7}" type="slidenum">
              <a:rPr lang="en-US" smtClean="0"/>
              <a:pPr>
                <a:defRPr/>
              </a:pPr>
              <a:t>2</a:t>
            </a:fld>
            <a:endParaRPr lang="en-US" dirty="0"/>
          </a:p>
        </p:txBody>
      </p:sp>
      <p:graphicFrame>
        <p:nvGraphicFramePr>
          <p:cNvPr id="6" name="Content Placeholder 5"/>
          <p:cNvGraphicFramePr>
            <a:graphicFrameLocks noGrp="1"/>
          </p:cNvGraphicFramePr>
          <p:nvPr>
            <p:ph idx="1"/>
          </p:nvPr>
        </p:nvGraphicFramePr>
        <p:xfrm>
          <a:off x="457200" y="1143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200" y="5638800"/>
            <a:ext cx="7518679" cy="430887"/>
          </a:xfrm>
          <a:prstGeom prst="rect">
            <a:avLst/>
          </a:prstGeom>
          <a:noFill/>
        </p:spPr>
        <p:txBody>
          <a:bodyPr wrap="square" rtlCol="0">
            <a:spAutoFit/>
          </a:bodyPr>
          <a:lstStyle/>
          <a:p>
            <a:pPr lvl="0"/>
            <a:r>
              <a:rPr lang="en-US" sz="1100" dirty="0" smtClean="0">
                <a:latin typeface="Arial" panose="020B0604020202020204" pitchFamily="34" charset="0"/>
                <a:cs typeface="Arial" panose="020B0604020202020204" pitchFamily="34" charset="0"/>
              </a:rPr>
              <a:t>Source: </a:t>
            </a:r>
            <a:r>
              <a:rPr lang="en-US" sz="1100" dirty="0" smtClean="0">
                <a:solidFill>
                  <a:srgbClr val="222222"/>
                </a:solidFill>
                <a:latin typeface="Arial" panose="020B0604020202020204" pitchFamily="34" charset="0"/>
                <a:cs typeface="Arial" panose="020B0604020202020204" pitchFamily="34" charset="0"/>
              </a:rPr>
              <a:t>Yield of rice data collected from FAO stat link: </a:t>
            </a:r>
            <a:r>
              <a:rPr lang="en-US" sz="1100" dirty="0" smtClean="0">
                <a:solidFill>
                  <a:srgbClr val="1155CC"/>
                </a:solidFill>
                <a:latin typeface="Arial" panose="020B0604020202020204" pitchFamily="34" charset="0"/>
                <a:cs typeface="Arial" panose="020B0604020202020204" pitchFamily="34" charset="0"/>
                <a:hlinkClick r:id="rId3"/>
              </a:rPr>
              <a:t>https://www.fao.org/faostat/en/#data/RL</a:t>
            </a:r>
            <a:endParaRPr lang="en-US" sz="1100" dirty="0">
              <a:solidFill>
                <a:srgbClr val="1155CC"/>
              </a:solidFill>
              <a:latin typeface="Arial" panose="020B0604020202020204" pitchFamily="34" charset="0"/>
              <a:cs typeface="Arial" panose="020B0604020202020204" pitchFamily="34" charset="0"/>
            </a:endParaRPr>
          </a:p>
          <a:p>
            <a:pPr lvl="0"/>
            <a:r>
              <a:rPr lang="en-US" sz="1100" dirty="0" smtClean="0">
                <a:latin typeface="Arial" panose="020B0604020202020204" pitchFamily="34" charset="0"/>
                <a:cs typeface="Arial" panose="020B0604020202020204" pitchFamily="34" charset="0"/>
              </a:rPr>
              <a:t>              Average farm size data taken from Our World in Data Link: </a:t>
            </a:r>
            <a:r>
              <a:rPr lang="en-US" sz="1100" dirty="0" smtClean="0">
                <a:latin typeface="Arial" panose="020B0604020202020204" pitchFamily="34" charset="0"/>
                <a:cs typeface="Arial" panose="020B0604020202020204" pitchFamily="34" charset="0"/>
                <a:hlinkClick r:id="rId4"/>
              </a:rPr>
              <a:t>https://ourworldindata.org/farm-size</a:t>
            </a:r>
            <a:r>
              <a:rPr lang="en-US" sz="1100" dirty="0" smtClean="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p:txBody>
      </p:sp>
      <p:sp>
        <p:nvSpPr>
          <p:cNvPr id="8" name="Footer Placeholder 7"/>
          <p:cNvSpPr>
            <a:spLocks noGrp="1"/>
          </p:cNvSpPr>
          <p:nvPr>
            <p:ph type="ftr" sz="quarter" idx="11"/>
          </p:nvPr>
        </p:nvSpPr>
        <p:spPr/>
        <p:txBody>
          <a:bodyPr/>
          <a:lstStyle/>
          <a:p>
            <a:pPr>
              <a:defRPr/>
            </a:pPr>
            <a:r>
              <a:rPr lang="pt-BR" dirty="0" smtClean="0"/>
              <a:t>M A S Mandal, 2021, BAU</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Comparisons of Some Asian Countries (contd.)</a:t>
            </a:r>
            <a:endParaRPr lang="en-US" sz="3200" dirty="0">
              <a:solidFill>
                <a:srgbClr val="FF0000"/>
              </a:solidFill>
            </a:endParaRPr>
          </a:p>
        </p:txBody>
      </p:sp>
      <p:sp>
        <p:nvSpPr>
          <p:cNvPr id="5" name="Slide Number Placeholder 4"/>
          <p:cNvSpPr>
            <a:spLocks noGrp="1"/>
          </p:cNvSpPr>
          <p:nvPr>
            <p:ph type="sldNum" sz="quarter" idx="12"/>
          </p:nvPr>
        </p:nvSpPr>
        <p:spPr/>
        <p:txBody>
          <a:bodyPr/>
          <a:lstStyle/>
          <a:p>
            <a:pPr>
              <a:defRPr/>
            </a:pPr>
            <a:fld id="{79D9191C-9429-444B-94DC-8B4D3065AAD7}" type="slidenum">
              <a:rPr lang="en-US" smtClean="0"/>
              <a:pPr>
                <a:defRPr/>
              </a:pPr>
              <a:t>3</a:t>
            </a:fld>
            <a:endParaRPr lang="en-US"/>
          </a:p>
        </p:txBody>
      </p:sp>
      <p:graphicFrame>
        <p:nvGraphicFramePr>
          <p:cNvPr id="9" name="Content Placeholder 8"/>
          <p:cNvGraphicFramePr>
            <a:graphicFrameLocks noGrp="1"/>
          </p:cNvGraphicFramePr>
          <p:nvPr>
            <p:ph idx="1"/>
          </p:nvPr>
        </p:nvGraphicFramePr>
        <p:xfrm>
          <a:off x="304800" y="1371600"/>
          <a:ext cx="8458200" cy="464819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57200" y="6019800"/>
            <a:ext cx="8305800" cy="253916"/>
          </a:xfrm>
          <a:prstGeom prst="rect">
            <a:avLst/>
          </a:prstGeom>
          <a:noFill/>
        </p:spPr>
        <p:txBody>
          <a:bodyPr wrap="square" rtlCol="0">
            <a:spAutoFit/>
          </a:bodyPr>
          <a:lstStyle/>
          <a:p>
            <a:pPr lvl="0"/>
            <a:r>
              <a:rPr lang="en-US" sz="1050" dirty="0" smtClean="0">
                <a:latin typeface="Arial" panose="020B0604020202020204" pitchFamily="34" charset="0"/>
                <a:cs typeface="Arial" panose="020B0604020202020204" pitchFamily="34" charset="0"/>
              </a:rPr>
              <a:t>Source: </a:t>
            </a:r>
            <a:r>
              <a:rPr lang="en-US" sz="1050" dirty="0">
                <a:solidFill>
                  <a:srgbClr val="222222"/>
                </a:solidFill>
                <a:latin typeface="Arial" panose="020B0604020202020204" pitchFamily="34" charset="0"/>
                <a:cs typeface="Arial" panose="020B0604020202020204" pitchFamily="34" charset="0"/>
              </a:rPr>
              <a:t>D</a:t>
            </a:r>
            <a:r>
              <a:rPr lang="en-US" sz="1050" dirty="0" smtClean="0">
                <a:solidFill>
                  <a:srgbClr val="222222"/>
                </a:solidFill>
                <a:latin typeface="Arial" panose="020B0604020202020204" pitchFamily="34" charset="0"/>
                <a:cs typeface="Arial" panose="020B0604020202020204" pitchFamily="34" charset="0"/>
              </a:rPr>
              <a:t>ata collected from World Bank Open Data website link: </a:t>
            </a:r>
            <a:r>
              <a:rPr lang="en-US" sz="1050" dirty="0" smtClean="0">
                <a:solidFill>
                  <a:srgbClr val="222222"/>
                </a:solidFill>
                <a:latin typeface="Arial" panose="020B0604020202020204" pitchFamily="34" charset="0"/>
                <a:cs typeface="Arial" panose="020B0604020202020204" pitchFamily="34" charset="0"/>
                <a:hlinkClick r:id="rId3"/>
              </a:rPr>
              <a:t>https://databank.worldbank.org/source/world-development-indicators#</a:t>
            </a:r>
            <a:r>
              <a:rPr lang="en-US"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sp>
        <p:nvSpPr>
          <p:cNvPr id="11" name="Footer Placeholder 10"/>
          <p:cNvSpPr>
            <a:spLocks noGrp="1"/>
          </p:cNvSpPr>
          <p:nvPr>
            <p:ph type="ftr" sz="quarter" idx="11"/>
          </p:nvPr>
        </p:nvSpPr>
        <p:spPr/>
        <p:txBody>
          <a:bodyPr/>
          <a:lstStyle/>
          <a:p>
            <a:pPr>
              <a:defRPr/>
            </a:pPr>
            <a:r>
              <a:rPr lang="pt-BR" smtClean="0"/>
              <a:t>M A S Mandal, 2021, BAU</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200" dirty="0" smtClean="0">
                <a:solidFill>
                  <a:srgbClr val="FF0000"/>
                </a:solidFill>
              </a:rPr>
              <a:t>Per capita productions in Bangladesh: </a:t>
            </a:r>
            <a:br>
              <a:rPr lang="en-US" sz="3200" dirty="0" smtClean="0">
                <a:solidFill>
                  <a:srgbClr val="FF0000"/>
                </a:solidFill>
              </a:rPr>
            </a:br>
            <a:r>
              <a:rPr lang="en-US" sz="3200" dirty="0" smtClean="0">
                <a:solidFill>
                  <a:srgbClr val="FF0000"/>
                </a:solidFill>
              </a:rPr>
              <a:t>1972-73 to 2018-19</a:t>
            </a:r>
            <a:endParaRPr lang="en-US" sz="3200" dirty="0">
              <a:solidFill>
                <a:srgbClr val="FF0000"/>
              </a:solidFill>
            </a:endParaRPr>
          </a:p>
        </p:txBody>
      </p:sp>
      <p:graphicFrame>
        <p:nvGraphicFramePr>
          <p:cNvPr id="5" name="Content Placeholder 4"/>
          <p:cNvGraphicFramePr>
            <a:graphicFrameLocks noGrp="1"/>
          </p:cNvGraphicFramePr>
          <p:nvPr>
            <p:ph idx="1"/>
          </p:nvPr>
        </p:nvGraphicFramePr>
        <p:xfrm>
          <a:off x="457200" y="1295400"/>
          <a:ext cx="8229600" cy="4191001"/>
        </p:xfrm>
        <a:graphic>
          <a:graphicData uri="http://schemas.openxmlformats.org/drawingml/2006/table">
            <a:tbl>
              <a:tblPr firstRow="1" bandRow="1">
                <a:tableStyleId>{5C22544A-7EE6-4342-B048-85BDC9FD1C3A}</a:tableStyleId>
              </a:tblPr>
              <a:tblGrid>
                <a:gridCol w="4343400"/>
                <a:gridCol w="2057400"/>
                <a:gridCol w="1828800"/>
              </a:tblGrid>
              <a:tr h="489509">
                <a:tc>
                  <a:txBody>
                    <a:bodyPr/>
                    <a:lstStyle/>
                    <a:p>
                      <a:endParaRPr lang="en-US" dirty="0">
                        <a:solidFill>
                          <a:schemeClr val="tx1"/>
                        </a:solidFill>
                      </a:endParaRPr>
                    </a:p>
                  </a:txBody>
                  <a:tcPr/>
                </a:tc>
                <a:tc>
                  <a:txBody>
                    <a:bodyPr/>
                    <a:lstStyle/>
                    <a:p>
                      <a:pPr algn="ctr"/>
                      <a:r>
                        <a:rPr lang="en-US" dirty="0" smtClean="0">
                          <a:solidFill>
                            <a:schemeClr val="tx1"/>
                          </a:solidFill>
                        </a:rPr>
                        <a:t>1972-73</a:t>
                      </a:r>
                      <a:endParaRPr lang="en-US" dirty="0">
                        <a:solidFill>
                          <a:schemeClr val="tx1"/>
                        </a:solidFill>
                      </a:endParaRPr>
                    </a:p>
                  </a:txBody>
                  <a:tcPr/>
                </a:tc>
                <a:tc>
                  <a:txBody>
                    <a:bodyPr/>
                    <a:lstStyle/>
                    <a:p>
                      <a:pPr algn="ctr"/>
                      <a:r>
                        <a:rPr lang="en-US" dirty="0" smtClean="0">
                          <a:solidFill>
                            <a:schemeClr val="tx1"/>
                          </a:solidFill>
                        </a:rPr>
                        <a:t>2018-19</a:t>
                      </a:r>
                      <a:endParaRPr lang="en-US" dirty="0">
                        <a:solidFill>
                          <a:schemeClr val="tx1"/>
                        </a:solidFill>
                      </a:endParaRPr>
                    </a:p>
                  </a:txBody>
                  <a:tcPr/>
                </a:tc>
              </a:tr>
              <a:tr h="489509">
                <a:tc>
                  <a:txBody>
                    <a:bodyPr/>
                    <a:lstStyle/>
                    <a:p>
                      <a:r>
                        <a:rPr lang="en-US" dirty="0" smtClean="0"/>
                        <a:t>Arable land (</a:t>
                      </a:r>
                      <a:r>
                        <a:rPr lang="en-US" dirty="0" err="1" smtClean="0"/>
                        <a:t>dec</a:t>
                      </a:r>
                      <a:r>
                        <a:rPr lang="en-US" dirty="0" smtClean="0"/>
                        <a:t>)</a:t>
                      </a:r>
                      <a:endParaRPr lang="en-US" dirty="0"/>
                    </a:p>
                  </a:txBody>
                  <a:tcPr/>
                </a:tc>
                <a:tc>
                  <a:txBody>
                    <a:bodyPr/>
                    <a:lstStyle/>
                    <a:p>
                      <a:pPr algn="ctr"/>
                      <a:r>
                        <a:rPr lang="en-US" dirty="0" smtClean="0"/>
                        <a:t>28</a:t>
                      </a:r>
                      <a:endParaRPr lang="en-US" dirty="0"/>
                    </a:p>
                  </a:txBody>
                  <a:tcPr/>
                </a:tc>
                <a:tc>
                  <a:txBody>
                    <a:bodyPr/>
                    <a:lstStyle/>
                    <a:p>
                      <a:pPr algn="ctr"/>
                      <a:r>
                        <a:rPr lang="en-US" dirty="0" smtClean="0"/>
                        <a:t>10</a:t>
                      </a:r>
                      <a:endParaRPr lang="en-US" dirty="0"/>
                    </a:p>
                  </a:txBody>
                  <a:tcPr/>
                </a:tc>
              </a:tr>
              <a:tr h="489509">
                <a:tc>
                  <a:txBody>
                    <a:bodyPr/>
                    <a:lstStyle/>
                    <a:p>
                      <a:r>
                        <a:rPr lang="en-US" dirty="0" err="1" smtClean="0"/>
                        <a:t>Foodgrain</a:t>
                      </a:r>
                      <a:r>
                        <a:rPr lang="en-US" dirty="0" smtClean="0"/>
                        <a:t> (kg)</a:t>
                      </a:r>
                      <a:endParaRPr lang="en-US" dirty="0"/>
                    </a:p>
                  </a:txBody>
                  <a:tcPr/>
                </a:tc>
                <a:tc>
                  <a:txBody>
                    <a:bodyPr/>
                    <a:lstStyle/>
                    <a:p>
                      <a:pPr algn="ctr"/>
                      <a:r>
                        <a:rPr lang="en-US" dirty="0" smtClean="0"/>
                        <a:t>140</a:t>
                      </a:r>
                      <a:endParaRPr lang="en-US" dirty="0"/>
                    </a:p>
                  </a:txBody>
                  <a:tcPr/>
                </a:tc>
                <a:tc>
                  <a:txBody>
                    <a:bodyPr/>
                    <a:lstStyle/>
                    <a:p>
                      <a:pPr algn="ctr"/>
                      <a:r>
                        <a:rPr lang="en-US" dirty="0" smtClean="0"/>
                        <a:t>235</a:t>
                      </a:r>
                      <a:endParaRPr lang="en-US" dirty="0"/>
                    </a:p>
                  </a:txBody>
                  <a:tcPr/>
                </a:tc>
              </a:tr>
              <a:tr h="489509">
                <a:tc>
                  <a:txBody>
                    <a:bodyPr/>
                    <a:lstStyle/>
                    <a:p>
                      <a:r>
                        <a:rPr lang="en-US" dirty="0" smtClean="0"/>
                        <a:t>Meat (kg)</a:t>
                      </a:r>
                      <a:endParaRPr lang="en-US" dirty="0"/>
                    </a:p>
                  </a:txBody>
                  <a:tcPr/>
                </a:tc>
                <a:tc>
                  <a:txBody>
                    <a:bodyPr/>
                    <a:lstStyle/>
                    <a:p>
                      <a:pPr algn="ctr"/>
                      <a:r>
                        <a:rPr lang="en-US" dirty="0" smtClean="0"/>
                        <a:t>3.4</a:t>
                      </a:r>
                      <a:endParaRPr lang="en-US" dirty="0"/>
                    </a:p>
                  </a:txBody>
                  <a:tcPr/>
                </a:tc>
                <a:tc>
                  <a:txBody>
                    <a:bodyPr/>
                    <a:lstStyle/>
                    <a:p>
                      <a:pPr algn="ctr"/>
                      <a:r>
                        <a:rPr lang="en-US" dirty="0" smtClean="0"/>
                        <a:t>44</a:t>
                      </a:r>
                      <a:endParaRPr lang="en-US" dirty="0"/>
                    </a:p>
                  </a:txBody>
                  <a:tcPr/>
                </a:tc>
              </a:tr>
              <a:tr h="489509">
                <a:tc>
                  <a:txBody>
                    <a:bodyPr/>
                    <a:lstStyle/>
                    <a:p>
                      <a:r>
                        <a:rPr lang="en-US" dirty="0" smtClean="0"/>
                        <a:t>Milk (Kg)</a:t>
                      </a:r>
                      <a:endParaRPr lang="en-US" dirty="0"/>
                    </a:p>
                  </a:txBody>
                  <a:tcPr/>
                </a:tc>
                <a:tc>
                  <a:txBody>
                    <a:bodyPr/>
                    <a:lstStyle/>
                    <a:p>
                      <a:pPr algn="ctr"/>
                      <a:r>
                        <a:rPr lang="en-US" dirty="0" smtClean="0"/>
                        <a:t>6.3 (1975-76)</a:t>
                      </a:r>
                      <a:endParaRPr lang="en-US" dirty="0"/>
                    </a:p>
                  </a:txBody>
                  <a:tcPr/>
                </a:tc>
                <a:tc>
                  <a:txBody>
                    <a:bodyPr/>
                    <a:lstStyle/>
                    <a:p>
                      <a:pPr algn="ctr"/>
                      <a:r>
                        <a:rPr lang="en-US" dirty="0" smtClean="0"/>
                        <a:t>58</a:t>
                      </a:r>
                      <a:endParaRPr lang="en-US" dirty="0"/>
                    </a:p>
                  </a:txBody>
                  <a:tcPr/>
                </a:tc>
              </a:tr>
              <a:tr h="489509">
                <a:tc>
                  <a:txBody>
                    <a:bodyPr/>
                    <a:lstStyle/>
                    <a:p>
                      <a:r>
                        <a:rPr lang="en-US" dirty="0" smtClean="0"/>
                        <a:t>Eggs( No.)</a:t>
                      </a:r>
                      <a:endParaRPr lang="en-US" dirty="0"/>
                    </a:p>
                  </a:txBody>
                  <a:tcPr/>
                </a:tc>
                <a:tc>
                  <a:txBody>
                    <a:bodyPr/>
                    <a:lstStyle/>
                    <a:p>
                      <a:pPr algn="ctr"/>
                      <a:r>
                        <a:rPr lang="en-US" dirty="0" smtClean="0"/>
                        <a:t>15( 1975-76)</a:t>
                      </a:r>
                      <a:endParaRPr lang="en-US" dirty="0"/>
                    </a:p>
                  </a:txBody>
                  <a:tcPr/>
                </a:tc>
                <a:tc>
                  <a:txBody>
                    <a:bodyPr/>
                    <a:lstStyle/>
                    <a:p>
                      <a:pPr algn="ctr"/>
                      <a:r>
                        <a:rPr lang="en-US" dirty="0" smtClean="0"/>
                        <a:t>101</a:t>
                      </a:r>
                      <a:endParaRPr lang="en-US" dirty="0"/>
                    </a:p>
                  </a:txBody>
                  <a:tcPr/>
                </a:tc>
              </a:tr>
              <a:tr h="489509">
                <a:tc>
                  <a:txBody>
                    <a:bodyPr/>
                    <a:lstStyle/>
                    <a:p>
                      <a:r>
                        <a:rPr lang="en-US" dirty="0" smtClean="0"/>
                        <a:t>Fish (kg)</a:t>
                      </a:r>
                      <a:endParaRPr lang="en-US" dirty="0"/>
                    </a:p>
                  </a:txBody>
                  <a:tcPr/>
                </a:tc>
                <a:tc>
                  <a:txBody>
                    <a:bodyPr/>
                    <a:lstStyle/>
                    <a:p>
                      <a:pPr algn="ctr"/>
                      <a:r>
                        <a:rPr lang="en-US" dirty="0" smtClean="0"/>
                        <a:t>11 (1974-75)</a:t>
                      </a:r>
                      <a:endParaRPr lang="en-US" dirty="0"/>
                    </a:p>
                  </a:txBody>
                  <a:tcPr/>
                </a:tc>
                <a:tc>
                  <a:txBody>
                    <a:bodyPr/>
                    <a:lstStyle/>
                    <a:p>
                      <a:pPr algn="ctr"/>
                      <a:r>
                        <a:rPr lang="en-US" dirty="0" smtClean="0"/>
                        <a:t>25</a:t>
                      </a:r>
                      <a:endParaRPr lang="en-US" dirty="0"/>
                    </a:p>
                  </a:txBody>
                  <a:tcPr/>
                </a:tc>
              </a:tr>
              <a:tr h="764438">
                <a:tc gridSpan="3">
                  <a:txBody>
                    <a:bodyPr/>
                    <a:lstStyle/>
                    <a:p>
                      <a:r>
                        <a:rPr lang="en-US" sz="1600" dirty="0" smtClean="0"/>
                        <a:t>Sources: BBS Statistical Pocket Diary 1979, </a:t>
                      </a:r>
                      <a:r>
                        <a:rPr lang="en-US" sz="1600" dirty="0" err="1" smtClean="0"/>
                        <a:t>Navin</a:t>
                      </a:r>
                      <a:r>
                        <a:rPr lang="en-US" sz="1600" dirty="0" smtClean="0"/>
                        <a:t> et</a:t>
                      </a:r>
                      <a:r>
                        <a:rPr lang="en-US" sz="1600" baseline="0" dirty="0" smtClean="0"/>
                        <a:t> al. 1989, </a:t>
                      </a:r>
                      <a:r>
                        <a:rPr lang="en-US" sz="1600" baseline="0" dirty="0" err="1" smtClean="0"/>
                        <a:t>Hamid</a:t>
                      </a:r>
                      <a:r>
                        <a:rPr lang="en-US" sz="1600" baseline="0" dirty="0" smtClean="0"/>
                        <a:t> 1993, Bangladesh </a:t>
                      </a:r>
                      <a:r>
                        <a:rPr lang="en-US" sz="1600" baseline="0" dirty="0" err="1" smtClean="0"/>
                        <a:t>Orthonoitik</a:t>
                      </a:r>
                      <a:r>
                        <a:rPr lang="en-US" sz="1600" baseline="0" dirty="0" smtClean="0"/>
                        <a:t> </a:t>
                      </a:r>
                      <a:r>
                        <a:rPr lang="en-US" sz="1600" baseline="0" dirty="0" err="1" smtClean="0"/>
                        <a:t>Somikkha</a:t>
                      </a:r>
                      <a:r>
                        <a:rPr lang="en-US" sz="1600" baseline="0" dirty="0" smtClean="0"/>
                        <a:t> 2018, </a:t>
                      </a:r>
                      <a:r>
                        <a:rPr lang="en-US" sz="1600" baseline="0" dirty="0" err="1" smtClean="0"/>
                        <a:t>Krishi</a:t>
                      </a:r>
                      <a:r>
                        <a:rPr lang="en-US" sz="1600" baseline="0" dirty="0" smtClean="0"/>
                        <a:t> Diary 2020.</a:t>
                      </a:r>
                      <a:endParaRPr lang="en-US" sz="1600" dirty="0"/>
                    </a:p>
                  </a:txBody>
                  <a:tcPr/>
                </a:tc>
                <a:tc hMerge="1">
                  <a:txBody>
                    <a:bodyPr/>
                    <a:lstStyle/>
                    <a:p>
                      <a:endParaRPr lang="en-US" dirty="0"/>
                    </a:p>
                  </a:txBody>
                  <a:tcPr/>
                </a:tc>
                <a:tc hMerge="1">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79D9191C-9429-444B-94DC-8B4D3065AAD7}"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pt-BR" smtClean="0"/>
              <a:t>M A S Mandal, 2021, BAU</a:t>
            </a:r>
            <a:endParaRPr lang="en-US"/>
          </a:p>
        </p:txBody>
      </p:sp>
    </p:spTree>
    <p:extLst>
      <p:ext uri="{BB962C8B-B14F-4D97-AF65-F5344CB8AC3E}">
        <p14:creationId xmlns="" xmlns:p14="http://schemas.microsoft.com/office/powerpoint/2010/main" val="253085224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solidFill>
                  <a:srgbClr val="FF0000"/>
                </a:solidFill>
              </a:rPr>
              <a:t>Food production in Bangladesh</a:t>
            </a:r>
            <a:endParaRPr lang="en-US" sz="32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066492981"/>
              </p:ext>
            </p:extLst>
          </p:nvPr>
        </p:nvGraphicFramePr>
        <p:xfrm>
          <a:off x="628650" y="1524000"/>
          <a:ext cx="805815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79D9191C-9429-444B-94DC-8B4D3065AAD7}" type="slidenum">
              <a:rPr lang="en-US" smtClean="0"/>
              <a:pPr>
                <a:defRPr/>
              </a:pPr>
              <a:t>5</a:t>
            </a:fld>
            <a:endParaRPr lang="en-US"/>
          </a:p>
        </p:txBody>
      </p:sp>
      <p:sp>
        <p:nvSpPr>
          <p:cNvPr id="6" name="Footer Placeholder 5"/>
          <p:cNvSpPr>
            <a:spLocks noGrp="1"/>
          </p:cNvSpPr>
          <p:nvPr>
            <p:ph type="ftr" sz="quarter" idx="11"/>
          </p:nvPr>
        </p:nvSpPr>
        <p:spPr/>
        <p:txBody>
          <a:bodyPr/>
          <a:lstStyle/>
          <a:p>
            <a:pPr>
              <a:defRPr/>
            </a:pPr>
            <a:r>
              <a:rPr lang="pt-BR" smtClean="0"/>
              <a:t>M A S Mandal, 2021, BAU</a:t>
            </a:r>
            <a:endParaRPr lang="en-US"/>
          </a:p>
        </p:txBody>
      </p:sp>
    </p:spTree>
    <p:extLst>
      <p:ext uri="{BB962C8B-B14F-4D97-AF65-F5344CB8AC3E}">
        <p14:creationId xmlns="" xmlns:p14="http://schemas.microsoft.com/office/powerpoint/2010/main" val="10836093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noAutofit/>
          </a:bodyPr>
          <a:lstStyle/>
          <a:p>
            <a:r>
              <a:rPr lang="en-US" sz="3200" dirty="0" smtClean="0">
                <a:solidFill>
                  <a:srgbClr val="FF0000"/>
                </a:solidFill>
              </a:rPr>
              <a:t>Transformation from Subsistence to Commercial Agriculture</a:t>
            </a:r>
            <a:endParaRPr lang="en-US" sz="3200" dirty="0">
              <a:solidFill>
                <a:srgbClr val="FF0000"/>
              </a:solidFill>
            </a:endParaRPr>
          </a:p>
        </p:txBody>
      </p:sp>
      <p:sp>
        <p:nvSpPr>
          <p:cNvPr id="3" name="Content Placeholder 2"/>
          <p:cNvSpPr>
            <a:spLocks noGrp="1"/>
          </p:cNvSpPr>
          <p:nvPr>
            <p:ph idx="1"/>
          </p:nvPr>
        </p:nvSpPr>
        <p:spPr>
          <a:xfrm>
            <a:off x="304800" y="1371600"/>
            <a:ext cx="8001000" cy="5029200"/>
          </a:xfrm>
        </p:spPr>
        <p:txBody>
          <a:bodyPr>
            <a:normAutofit fontScale="55000" lnSpcReduction="20000"/>
          </a:bodyPr>
          <a:lstStyle/>
          <a:p>
            <a:pPr>
              <a:buNone/>
            </a:pPr>
            <a:r>
              <a:rPr lang="en-US" sz="2000" dirty="0" smtClean="0">
                <a:solidFill>
                  <a:srgbClr val="FF0000"/>
                </a:solidFill>
              </a:rPr>
              <a:t>	</a:t>
            </a:r>
            <a:endParaRPr lang="en-US" sz="2400" dirty="0" smtClean="0"/>
          </a:p>
          <a:p>
            <a:pPr>
              <a:buNone/>
            </a:pPr>
            <a:r>
              <a:rPr lang="en-US" sz="2400" dirty="0" smtClean="0"/>
              <a:t>	</a:t>
            </a:r>
            <a:r>
              <a:rPr lang="en-US" sz="3800" dirty="0" smtClean="0">
                <a:solidFill>
                  <a:srgbClr val="FF0000"/>
                </a:solidFill>
              </a:rPr>
              <a:t>Market penetration of technologies</a:t>
            </a:r>
          </a:p>
          <a:p>
            <a:pPr>
              <a:buNone/>
            </a:pPr>
            <a:endParaRPr lang="en-US" dirty="0" smtClean="0">
              <a:solidFill>
                <a:srgbClr val="FF0000"/>
              </a:solidFill>
            </a:endParaRPr>
          </a:p>
          <a:p>
            <a:pPr>
              <a:buNone/>
            </a:pPr>
            <a:r>
              <a:rPr lang="en-US" sz="2000" dirty="0" smtClean="0"/>
              <a:t>	</a:t>
            </a:r>
            <a:r>
              <a:rPr lang="en-US" sz="3800" dirty="0" smtClean="0"/>
              <a:t>- Irrigation water market (Palmer-Jones,  2001; Wood &amp; Palmer-Jones, 1991; </a:t>
            </a:r>
            <a:r>
              <a:rPr lang="en-US" sz="3800" dirty="0" err="1" smtClean="0"/>
              <a:t>Mandal</a:t>
            </a:r>
            <a:r>
              <a:rPr lang="en-US" sz="3800" dirty="0" smtClean="0"/>
              <a:t>, </a:t>
            </a:r>
            <a:r>
              <a:rPr lang="en-US" sz="3800" dirty="0" smtClean="0"/>
              <a:t>1987, 1993)-competitive</a:t>
            </a:r>
            <a:r>
              <a:rPr lang="en-US" sz="3800" dirty="0" smtClean="0"/>
              <a:t>, small farmer’s access, productivity enhanced.</a:t>
            </a:r>
          </a:p>
          <a:p>
            <a:pPr>
              <a:buNone/>
            </a:pPr>
            <a:endParaRPr lang="en-US" sz="3800" dirty="0" smtClean="0"/>
          </a:p>
          <a:p>
            <a:pPr>
              <a:buNone/>
            </a:pPr>
            <a:r>
              <a:rPr lang="en-US" sz="3800" dirty="0" smtClean="0"/>
              <a:t>	- Land tillage service market services- LSPs, repair service market, local manufacturing (</a:t>
            </a:r>
            <a:r>
              <a:rPr lang="en-US" sz="3800" dirty="0" err="1" smtClean="0"/>
              <a:t>Alam</a:t>
            </a:r>
            <a:r>
              <a:rPr lang="en-US" sz="3800" dirty="0" smtClean="0"/>
              <a:t>,  2018, 2020, 2021).</a:t>
            </a:r>
          </a:p>
          <a:p>
            <a:pPr>
              <a:buNone/>
            </a:pPr>
            <a:endParaRPr lang="en-US" sz="3800" dirty="0" smtClean="0"/>
          </a:p>
          <a:p>
            <a:pPr>
              <a:buNone/>
            </a:pPr>
            <a:r>
              <a:rPr lang="en-US" sz="3800" dirty="0" smtClean="0"/>
              <a:t>	-Combine harvester service market (</a:t>
            </a:r>
            <a:r>
              <a:rPr lang="en-US" sz="3800" dirty="0" err="1" smtClean="0"/>
              <a:t>Alam</a:t>
            </a:r>
            <a:r>
              <a:rPr lang="en-US" sz="3800" dirty="0" smtClean="0"/>
              <a:t>, 2021) – custom hiring market, some CH with remote sensor ( </a:t>
            </a:r>
            <a:r>
              <a:rPr lang="en-US" sz="3800" dirty="0" smtClean="0"/>
              <a:t>ACI Ltd., 2021).</a:t>
            </a:r>
            <a:endParaRPr lang="en-US" sz="3800" dirty="0" smtClean="0"/>
          </a:p>
          <a:p>
            <a:pPr>
              <a:buNone/>
            </a:pPr>
            <a:endParaRPr lang="en-US" sz="3800" dirty="0" smtClean="0"/>
          </a:p>
          <a:p>
            <a:pPr>
              <a:buNone/>
            </a:pPr>
            <a:r>
              <a:rPr lang="en-US" sz="3800" dirty="0" smtClean="0"/>
              <a:t>	- Diversification- shift from rice to aquaculture, orchard, vertical farming.</a:t>
            </a:r>
          </a:p>
          <a:p>
            <a:pPr>
              <a:buNone/>
            </a:pPr>
            <a:endParaRPr lang="en-US" sz="2400" dirty="0" smtClean="0"/>
          </a:p>
        </p:txBody>
      </p:sp>
      <p:sp>
        <p:nvSpPr>
          <p:cNvPr id="4" name="Slide Number Placeholder 3"/>
          <p:cNvSpPr>
            <a:spLocks noGrp="1"/>
          </p:cNvSpPr>
          <p:nvPr>
            <p:ph type="sldNum" sz="quarter" idx="12"/>
          </p:nvPr>
        </p:nvSpPr>
        <p:spPr/>
        <p:txBody>
          <a:bodyPr/>
          <a:lstStyle/>
          <a:p>
            <a:pPr>
              <a:defRPr/>
            </a:pPr>
            <a:fld id="{79D9191C-9429-444B-94DC-8B4D3065AAD7}"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pt-BR" smtClean="0"/>
              <a:t>M A S Mandal, 2021, BAU</a:t>
            </a:r>
            <a:endParaRPr lang="en-US"/>
          </a:p>
        </p:txBody>
      </p:sp>
    </p:spTree>
    <p:extLst>
      <p:ext uri="{BB962C8B-B14F-4D97-AF65-F5344CB8AC3E}">
        <p14:creationId xmlns="" xmlns:p14="http://schemas.microsoft.com/office/powerpoint/2010/main" val="25308522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noAutofit/>
          </a:bodyPr>
          <a:lstStyle/>
          <a:p>
            <a:r>
              <a:rPr lang="en-US" sz="3200" dirty="0" smtClean="0">
                <a:solidFill>
                  <a:srgbClr val="FF0000"/>
                </a:solidFill>
              </a:rPr>
              <a:t>Major Policy Shifts for Transformation of Bangladesh Rural Economy</a:t>
            </a:r>
            <a:endParaRPr lang="en-US" sz="3200" dirty="0">
              <a:solidFill>
                <a:srgbClr val="FF0000"/>
              </a:solidFill>
            </a:endParaRPr>
          </a:p>
        </p:txBody>
      </p:sp>
      <p:sp>
        <p:nvSpPr>
          <p:cNvPr id="3" name="Content Placeholder 2"/>
          <p:cNvSpPr>
            <a:spLocks noGrp="1"/>
          </p:cNvSpPr>
          <p:nvPr>
            <p:ph idx="1"/>
          </p:nvPr>
        </p:nvSpPr>
        <p:spPr>
          <a:xfrm>
            <a:off x="457200" y="1219200"/>
            <a:ext cx="7620000" cy="5181600"/>
          </a:xfrm>
        </p:spPr>
        <p:txBody>
          <a:bodyPr>
            <a:normAutofit/>
          </a:bodyPr>
          <a:lstStyle/>
          <a:p>
            <a:r>
              <a:rPr lang="en-US" sz="2000" dirty="0" smtClean="0"/>
              <a:t> Large-scale privatization of agriculture since late 1980s- rapid growth of small engines (</a:t>
            </a:r>
            <a:r>
              <a:rPr lang="en-US" sz="2000" dirty="0" err="1" smtClean="0"/>
              <a:t>Mandal</a:t>
            </a:r>
            <a:r>
              <a:rPr lang="en-US" sz="2000" dirty="0" smtClean="0"/>
              <a:t>, 2017, Justice &amp; Biggs, 2020).</a:t>
            </a:r>
          </a:p>
          <a:p>
            <a:r>
              <a:rPr lang="en-US" sz="2000" dirty="0" smtClean="0"/>
              <a:t>Greater </a:t>
            </a:r>
            <a:r>
              <a:rPr lang="en-US" sz="2000" dirty="0" smtClean="0"/>
              <a:t>emphasis on commercialization of  crop and non-crop agriculture with high value enterprises (successive Five-Year Plans, National Agriculture Policies, 2014, 2018).</a:t>
            </a:r>
          </a:p>
          <a:p>
            <a:pPr>
              <a:buFont typeface="Arial" pitchFamily="34" charset="0"/>
              <a:buChar char="•"/>
            </a:pPr>
            <a:r>
              <a:rPr lang="en-US" sz="2000" dirty="0" smtClean="0"/>
              <a:t>Policy and budgetary support for scale appropriate mechanization (National Agricultural Mechanization Policy, 2020).</a:t>
            </a:r>
          </a:p>
          <a:p>
            <a:pPr>
              <a:buFont typeface="Arial" pitchFamily="34" charset="0"/>
              <a:buChar char="•"/>
            </a:pPr>
            <a:r>
              <a:rPr lang="en-US" sz="2000" dirty="0" smtClean="0"/>
              <a:t>Policy support to main actors- rural entrepreneurs, service providers, private agro business (</a:t>
            </a:r>
            <a:r>
              <a:rPr lang="en-US" sz="2000" dirty="0" err="1" smtClean="0"/>
              <a:t>Pran</a:t>
            </a:r>
            <a:r>
              <a:rPr lang="en-US" sz="2000" dirty="0" smtClean="0"/>
              <a:t>, ACI, Metal, </a:t>
            </a:r>
            <a:r>
              <a:rPr lang="en-US" sz="2000" dirty="0" err="1" smtClean="0"/>
              <a:t>Alim</a:t>
            </a:r>
            <a:r>
              <a:rPr lang="en-US" sz="2000" dirty="0" smtClean="0"/>
              <a:t> industries, seed companies</a:t>
            </a:r>
            <a:r>
              <a:rPr lang="en-US" sz="2000" dirty="0" smtClean="0"/>
              <a:t>).</a:t>
            </a:r>
          </a:p>
          <a:p>
            <a:pPr>
              <a:buFont typeface="Arial" pitchFamily="34" charset="0"/>
              <a:buChar char="•"/>
            </a:pPr>
            <a:r>
              <a:rPr lang="en-US" sz="2000" dirty="0" smtClean="0"/>
              <a:t> </a:t>
            </a:r>
            <a:r>
              <a:rPr lang="en-US" sz="2000" dirty="0" smtClean="0"/>
              <a:t>B</a:t>
            </a:r>
            <a:r>
              <a:rPr lang="en-US" sz="2000" dirty="0" smtClean="0"/>
              <a:t>udgetary </a:t>
            </a:r>
            <a:r>
              <a:rPr lang="en-US" sz="2000" dirty="0" smtClean="0"/>
              <a:t>support to agricultural R&amp;D system.</a:t>
            </a:r>
          </a:p>
          <a:p>
            <a:pPr>
              <a:buNone/>
            </a:pPr>
            <a:endParaRPr lang="en-US" sz="2000" b="1"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79D9191C-9429-444B-94DC-8B4D3065AAD7}" type="slidenum">
              <a:rPr lang="en-US" smtClean="0"/>
              <a:pPr>
                <a:defRPr/>
              </a:pPr>
              <a:t>7</a:t>
            </a:fld>
            <a:endParaRPr lang="en-US"/>
          </a:p>
        </p:txBody>
      </p:sp>
      <p:sp>
        <p:nvSpPr>
          <p:cNvPr id="5" name="Footer Placeholder 4"/>
          <p:cNvSpPr>
            <a:spLocks noGrp="1"/>
          </p:cNvSpPr>
          <p:nvPr>
            <p:ph type="ftr" sz="quarter" idx="11"/>
          </p:nvPr>
        </p:nvSpPr>
        <p:spPr>
          <a:xfrm>
            <a:off x="3124200" y="6019801"/>
            <a:ext cx="2895600" cy="381000"/>
          </a:xfrm>
        </p:spPr>
        <p:txBody>
          <a:bodyPr/>
          <a:lstStyle/>
          <a:p>
            <a:pPr>
              <a:defRPr/>
            </a:pPr>
            <a:r>
              <a:rPr lang="pt-BR" dirty="0" smtClean="0"/>
              <a:t>M A S Mandal, 2021, BAU</a:t>
            </a:r>
            <a:endParaRPr lang="en-US" dirty="0"/>
          </a:p>
        </p:txBody>
      </p:sp>
    </p:spTree>
    <p:extLst>
      <p:ext uri="{BB962C8B-B14F-4D97-AF65-F5344CB8AC3E}">
        <p14:creationId xmlns="" xmlns:p14="http://schemas.microsoft.com/office/powerpoint/2010/main" val="253085224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609600"/>
          </a:xfrm>
        </p:spPr>
        <p:txBody>
          <a:bodyPr/>
          <a:lstStyle/>
          <a:p>
            <a:r>
              <a:rPr lang="en-US" sz="3200" dirty="0" smtClean="0">
                <a:solidFill>
                  <a:srgbClr val="FF0000"/>
                </a:solidFill>
              </a:rPr>
              <a:t>Leading Agro/Rural Entrepreneurs</a:t>
            </a:r>
            <a:endParaRPr lang="en-US" sz="3200" dirty="0">
              <a:solidFill>
                <a:srgbClr val="FF0000"/>
              </a:solidFill>
            </a:endParaRPr>
          </a:p>
        </p:txBody>
      </p:sp>
      <p:sp>
        <p:nvSpPr>
          <p:cNvPr id="3" name="Content Placeholder 2"/>
          <p:cNvSpPr>
            <a:spLocks noGrp="1"/>
          </p:cNvSpPr>
          <p:nvPr>
            <p:ph idx="1"/>
          </p:nvPr>
        </p:nvSpPr>
        <p:spPr>
          <a:xfrm>
            <a:off x="457200" y="838200"/>
            <a:ext cx="7620000" cy="5410200"/>
          </a:xfrm>
        </p:spPr>
        <p:txBody>
          <a:bodyPr>
            <a:noAutofit/>
          </a:bodyPr>
          <a:lstStyle/>
          <a:p>
            <a:pPr>
              <a:buNone/>
            </a:pPr>
            <a:r>
              <a:rPr lang="en-US" sz="2400" b="1" dirty="0" smtClean="0"/>
              <a:t>	- </a:t>
            </a:r>
            <a:r>
              <a:rPr lang="en-US" sz="2400" dirty="0" smtClean="0"/>
              <a:t>Irrigation water sellers			1.9 mil.</a:t>
            </a:r>
            <a:endParaRPr lang="en-US" sz="2400" b="1" dirty="0" smtClean="0"/>
          </a:p>
          <a:p>
            <a:pPr>
              <a:buNone/>
            </a:pPr>
            <a:r>
              <a:rPr lang="en-US" sz="2400" dirty="0" smtClean="0"/>
              <a:t>	-Tractor service providers (LSP)	35,000</a:t>
            </a:r>
            <a:endParaRPr lang="en-US" sz="2400" b="1" dirty="0" smtClean="0">
              <a:solidFill>
                <a:srgbClr val="FF0000"/>
              </a:solidFill>
            </a:endParaRPr>
          </a:p>
          <a:p>
            <a:pPr>
              <a:buNone/>
            </a:pPr>
            <a:r>
              <a:rPr lang="en-US" sz="2400" b="1" dirty="0" smtClean="0">
                <a:solidFill>
                  <a:srgbClr val="FF0000"/>
                </a:solidFill>
              </a:rPr>
              <a:t>	</a:t>
            </a:r>
            <a:r>
              <a:rPr lang="en-US" sz="2400" b="1" dirty="0" smtClean="0"/>
              <a:t>-</a:t>
            </a:r>
            <a:r>
              <a:rPr lang="en-US" sz="2400" b="1" dirty="0" smtClean="0">
                <a:solidFill>
                  <a:srgbClr val="FF0000"/>
                </a:solidFill>
              </a:rPr>
              <a:t> </a:t>
            </a:r>
            <a:r>
              <a:rPr lang="en-US" sz="2400" dirty="0" smtClean="0"/>
              <a:t>Power tiller </a:t>
            </a:r>
            <a:r>
              <a:rPr lang="en-US" sz="2400" dirty="0" smtClean="0"/>
              <a:t>service providers LSP</a:t>
            </a:r>
            <a:r>
              <a:rPr lang="en-US" sz="2400" dirty="0" smtClean="0"/>
              <a:t>	</a:t>
            </a:r>
            <a:r>
              <a:rPr lang="en-US" sz="2400" dirty="0" smtClean="0"/>
              <a:t>0.7 </a:t>
            </a:r>
            <a:r>
              <a:rPr lang="en-US" sz="2400" dirty="0" smtClean="0"/>
              <a:t>mil.</a:t>
            </a:r>
          </a:p>
          <a:p>
            <a:pPr>
              <a:buNone/>
            </a:pPr>
            <a:r>
              <a:rPr lang="en-US" sz="2400" dirty="0" smtClean="0"/>
              <a:t>	- Combine harvester LSP		5,000 </a:t>
            </a:r>
          </a:p>
          <a:p>
            <a:pPr>
              <a:buNone/>
            </a:pPr>
            <a:r>
              <a:rPr lang="en-US" sz="2400" dirty="0" smtClean="0"/>
              <a:t>	-Threshers	 LSP				370,000</a:t>
            </a:r>
          </a:p>
          <a:p>
            <a:pPr>
              <a:buNone/>
            </a:pPr>
            <a:r>
              <a:rPr lang="en-US" sz="2400" dirty="0" smtClean="0"/>
              <a:t>	-Other small </a:t>
            </a:r>
            <a:r>
              <a:rPr lang="en-US" sz="2400" dirty="0" smtClean="0"/>
              <a:t>equipment LSP</a:t>
            </a:r>
            <a:r>
              <a:rPr lang="en-US" sz="2400" dirty="0" smtClean="0"/>
              <a:t>		 Numerous 	</a:t>
            </a:r>
          </a:p>
          <a:p>
            <a:pPr>
              <a:buFont typeface="Arial" charset="0"/>
              <a:buChar char="•"/>
            </a:pPr>
            <a:r>
              <a:rPr lang="en-US" sz="2400" dirty="0" smtClean="0">
                <a:solidFill>
                  <a:srgbClr val="FF0000"/>
                </a:solidFill>
              </a:rPr>
              <a:t>Ag machinery market	Tk. 104 </a:t>
            </a:r>
            <a:r>
              <a:rPr lang="en-US" sz="2400" dirty="0" err="1" smtClean="0">
                <a:solidFill>
                  <a:srgbClr val="FF0000"/>
                </a:solidFill>
              </a:rPr>
              <a:t>bil</a:t>
            </a:r>
            <a:r>
              <a:rPr lang="en-US" sz="2400" dirty="0" smtClean="0">
                <a:solidFill>
                  <a:srgbClr val="FF0000"/>
                </a:solidFill>
              </a:rPr>
              <a:t>. </a:t>
            </a:r>
          </a:p>
          <a:p>
            <a:pPr>
              <a:buFont typeface="Arial" charset="0"/>
              <a:buChar char="•"/>
            </a:pPr>
            <a:r>
              <a:rPr lang="en-US" sz="2400" dirty="0" smtClean="0">
                <a:solidFill>
                  <a:srgbClr val="FF0000"/>
                </a:solidFill>
              </a:rPr>
              <a:t>Service market-20,000, R&amp;M </a:t>
            </a:r>
            <a:r>
              <a:rPr lang="en-US" sz="2400" dirty="0" err="1" smtClean="0">
                <a:solidFill>
                  <a:srgbClr val="FF0000"/>
                </a:solidFill>
              </a:rPr>
              <a:t>workshops,Tk</a:t>
            </a:r>
            <a:r>
              <a:rPr lang="en-US" sz="2400" dirty="0" smtClean="0">
                <a:solidFill>
                  <a:srgbClr val="FF0000"/>
                </a:solidFill>
              </a:rPr>
              <a:t> 3.2 </a:t>
            </a:r>
            <a:r>
              <a:rPr lang="en-US" sz="2400" dirty="0" err="1" smtClean="0">
                <a:solidFill>
                  <a:srgbClr val="FF0000"/>
                </a:solidFill>
              </a:rPr>
              <a:t>bil</a:t>
            </a:r>
            <a:r>
              <a:rPr lang="en-US" sz="2400" dirty="0" smtClean="0">
                <a:solidFill>
                  <a:srgbClr val="FF0000"/>
                </a:solidFill>
              </a:rPr>
              <a:t>.</a:t>
            </a:r>
          </a:p>
          <a:p>
            <a:pPr>
              <a:buFont typeface="Arial" charset="0"/>
              <a:buChar char="•"/>
            </a:pPr>
            <a:r>
              <a:rPr lang="en-US" sz="2400" dirty="0" smtClean="0">
                <a:solidFill>
                  <a:srgbClr val="FF0000"/>
                </a:solidFill>
              </a:rPr>
              <a:t>Rural mechanics	0.5 mil.</a:t>
            </a:r>
          </a:p>
          <a:p>
            <a:pPr>
              <a:buFont typeface="Arial" charset="0"/>
              <a:buChar char="•"/>
            </a:pPr>
            <a:r>
              <a:rPr lang="en-US" sz="2400" dirty="0" smtClean="0">
                <a:solidFill>
                  <a:srgbClr val="FF0000"/>
                </a:solidFill>
              </a:rPr>
              <a:t>Diesel market for </a:t>
            </a:r>
            <a:r>
              <a:rPr lang="en-US" sz="2400" dirty="0" err="1" smtClean="0">
                <a:solidFill>
                  <a:srgbClr val="FF0000"/>
                </a:solidFill>
              </a:rPr>
              <a:t>ag</a:t>
            </a:r>
            <a:r>
              <a:rPr lang="en-US" sz="2400" dirty="0" smtClean="0">
                <a:solidFill>
                  <a:srgbClr val="FF0000"/>
                </a:solidFill>
              </a:rPr>
              <a:t> machinery- 1543 mil liter, </a:t>
            </a:r>
          </a:p>
          <a:p>
            <a:pPr>
              <a:buNone/>
            </a:pPr>
            <a:r>
              <a:rPr lang="en-US" sz="2400" dirty="0" smtClean="0">
                <a:solidFill>
                  <a:srgbClr val="FF0000"/>
                </a:solidFill>
              </a:rPr>
              <a:t>	(Tk. 100 </a:t>
            </a:r>
            <a:r>
              <a:rPr lang="en-US" sz="2400" dirty="0" err="1" smtClean="0">
                <a:solidFill>
                  <a:srgbClr val="FF0000"/>
                </a:solidFill>
              </a:rPr>
              <a:t>bil</a:t>
            </a:r>
            <a:r>
              <a:rPr lang="en-US" sz="2400" dirty="0" smtClean="0">
                <a:solidFill>
                  <a:srgbClr val="FF0000"/>
                </a:solidFill>
              </a:rPr>
              <a:t>), diesel dealers/ retailers.</a:t>
            </a:r>
          </a:p>
          <a:p>
            <a:pPr>
              <a:buNone/>
            </a:pPr>
            <a:r>
              <a:rPr lang="en-US" sz="1800" dirty="0" smtClean="0">
                <a:solidFill>
                  <a:srgbClr val="000099"/>
                </a:solidFill>
              </a:rPr>
              <a:t>Source</a:t>
            </a:r>
            <a:r>
              <a:rPr lang="en-US" sz="1800" dirty="0" smtClean="0"/>
              <a:t>: Courtesy, </a:t>
            </a:r>
            <a:r>
              <a:rPr lang="en-US" sz="1800" dirty="0" err="1" smtClean="0"/>
              <a:t>Alam</a:t>
            </a:r>
            <a:r>
              <a:rPr lang="en-US" sz="1800" dirty="0" smtClean="0"/>
              <a:t>, M.</a:t>
            </a:r>
            <a:r>
              <a:rPr lang="en-US" sz="2400" dirty="0" smtClean="0"/>
              <a:t> </a:t>
            </a:r>
            <a:r>
              <a:rPr lang="en-US" sz="1800" dirty="0" smtClean="0"/>
              <a:t>(2019)</a:t>
            </a:r>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pPr>
              <a:defRPr/>
            </a:pPr>
            <a:fld id="{79D9191C-9429-444B-94DC-8B4D3065AAD7}"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pt-BR" dirty="0" smtClean="0"/>
              <a:t>M A S Mandal, 2021, BAU</a:t>
            </a:r>
            <a:endParaRPr lang="en-US" dirty="0"/>
          </a:p>
        </p:txBody>
      </p:sp>
    </p:spTree>
    <p:extLst>
      <p:ext uri="{BB962C8B-B14F-4D97-AF65-F5344CB8AC3E}">
        <p14:creationId xmlns="" xmlns:p14="http://schemas.microsoft.com/office/powerpoint/2010/main" val="26142216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sz="3200" dirty="0" smtClean="0">
                <a:solidFill>
                  <a:srgbClr val="FF0000"/>
                </a:solidFill>
              </a:rPr>
              <a:t>Leading Agro- Entrepreneurs(cont.) </a:t>
            </a:r>
            <a:endParaRPr lang="en-US" sz="3200" dirty="0">
              <a:solidFill>
                <a:srgbClr val="FF0000"/>
              </a:solidFill>
            </a:endParaRPr>
          </a:p>
        </p:txBody>
      </p:sp>
      <p:sp>
        <p:nvSpPr>
          <p:cNvPr id="3" name="Content Placeholder 2"/>
          <p:cNvSpPr>
            <a:spLocks noGrp="1"/>
          </p:cNvSpPr>
          <p:nvPr>
            <p:ph idx="1"/>
          </p:nvPr>
        </p:nvSpPr>
        <p:spPr>
          <a:xfrm>
            <a:off x="457200" y="1447800"/>
            <a:ext cx="7620000" cy="4953000"/>
          </a:xfrm>
        </p:spPr>
        <p:txBody>
          <a:bodyPr>
            <a:normAutofit lnSpcReduction="10000"/>
          </a:bodyPr>
          <a:lstStyle/>
          <a:p>
            <a:r>
              <a:rPr lang="en-US" sz="2400" dirty="0" smtClean="0">
                <a:solidFill>
                  <a:srgbClr val="000099"/>
                </a:solidFill>
              </a:rPr>
              <a:t>Commercial dairy farmers-  65,000</a:t>
            </a:r>
          </a:p>
          <a:p>
            <a:pPr>
              <a:buNone/>
            </a:pPr>
            <a:r>
              <a:rPr lang="en-US" sz="2400" dirty="0" smtClean="0">
                <a:solidFill>
                  <a:srgbClr val="000099"/>
                </a:solidFill>
              </a:rPr>
              <a:t>	30% run 50+ cows, 50% run 10+ cows</a:t>
            </a:r>
          </a:p>
          <a:p>
            <a:pPr>
              <a:buFont typeface="Arial" pitchFamily="34" charset="0"/>
              <a:buChar char="•"/>
            </a:pPr>
            <a:r>
              <a:rPr lang="en-US" sz="2400" dirty="0" smtClean="0">
                <a:solidFill>
                  <a:srgbClr val="000099"/>
                </a:solidFill>
              </a:rPr>
              <a:t>Cattle meat farmers, 5 </a:t>
            </a:r>
            <a:r>
              <a:rPr lang="en-US" sz="2400" dirty="0" err="1" smtClean="0">
                <a:solidFill>
                  <a:srgbClr val="000099"/>
                </a:solidFill>
              </a:rPr>
              <a:t>lakh</a:t>
            </a:r>
            <a:r>
              <a:rPr lang="en-US" sz="2400" dirty="0" smtClean="0">
                <a:solidFill>
                  <a:srgbClr val="000099"/>
                </a:solidFill>
              </a:rPr>
              <a:t>-  20% keep10+ cattle</a:t>
            </a:r>
          </a:p>
          <a:p>
            <a:pPr>
              <a:buFont typeface="Arial" pitchFamily="34" charset="0"/>
              <a:buChar char="•"/>
            </a:pPr>
            <a:r>
              <a:rPr lang="en-US" sz="2400" dirty="0" smtClean="0">
                <a:solidFill>
                  <a:srgbClr val="009900"/>
                </a:solidFill>
              </a:rPr>
              <a:t>Commercial poultry farmers- 81,000 (DLS), </a:t>
            </a:r>
          </a:p>
          <a:p>
            <a:pPr>
              <a:buNone/>
            </a:pPr>
            <a:r>
              <a:rPr lang="en-US" sz="2400" dirty="0" smtClean="0">
                <a:solidFill>
                  <a:srgbClr val="009900"/>
                </a:solidFill>
              </a:rPr>
              <a:t>	140,000 (BPICC)</a:t>
            </a:r>
          </a:p>
          <a:p>
            <a:pPr>
              <a:buFont typeface="Arial" pitchFamily="34" charset="0"/>
              <a:buChar char="•"/>
            </a:pPr>
            <a:r>
              <a:rPr lang="en-US" sz="2400" dirty="0" smtClean="0">
                <a:solidFill>
                  <a:srgbClr val="009900"/>
                </a:solidFill>
              </a:rPr>
              <a:t>Poultry hatchery + breeder farms- 216 (+</a:t>
            </a:r>
            <a:r>
              <a:rPr lang="en-US" sz="2400" dirty="0" err="1" smtClean="0">
                <a:solidFill>
                  <a:srgbClr val="009900"/>
                </a:solidFill>
              </a:rPr>
              <a:t>gov</a:t>
            </a:r>
            <a:r>
              <a:rPr lang="en-US" sz="2400" dirty="0" smtClean="0">
                <a:solidFill>
                  <a:srgbClr val="009900"/>
                </a:solidFill>
              </a:rPr>
              <a:t> 45)</a:t>
            </a:r>
          </a:p>
          <a:p>
            <a:pPr>
              <a:buFont typeface="Arial" pitchFamily="34" charset="0"/>
              <a:buChar char="•"/>
            </a:pPr>
            <a:r>
              <a:rPr lang="en-US" sz="2400" dirty="0" smtClean="0">
                <a:solidFill>
                  <a:srgbClr val="C00000"/>
                </a:solidFill>
              </a:rPr>
              <a:t>Private fish hatchery operators – 800 (Approx.)</a:t>
            </a:r>
          </a:p>
          <a:p>
            <a:pPr>
              <a:buFont typeface="Arial" pitchFamily="34" charset="0"/>
              <a:buChar char="•"/>
            </a:pPr>
            <a:r>
              <a:rPr lang="en-US" sz="2400" dirty="0" smtClean="0">
                <a:solidFill>
                  <a:srgbClr val="C00000"/>
                </a:solidFill>
              </a:rPr>
              <a:t>Commercial fish farmers-  20,000 (Approx.)</a:t>
            </a:r>
          </a:p>
          <a:p>
            <a:pPr>
              <a:buFont typeface="Arial" pitchFamily="34" charset="0"/>
              <a:buChar char="•"/>
            </a:pPr>
            <a:r>
              <a:rPr lang="en-US" sz="2400" dirty="0" smtClean="0">
                <a:solidFill>
                  <a:srgbClr val="C00000"/>
                </a:solidFill>
              </a:rPr>
              <a:t>Feed mill/ Fish feed company- 232</a:t>
            </a:r>
          </a:p>
          <a:p>
            <a:pPr>
              <a:buNone/>
            </a:pPr>
            <a:endParaRPr lang="en-US" sz="2400" dirty="0" smtClean="0">
              <a:solidFill>
                <a:srgbClr val="C00000"/>
              </a:solidFill>
            </a:endParaRPr>
          </a:p>
          <a:p>
            <a:pPr>
              <a:buNone/>
            </a:pPr>
            <a:r>
              <a:rPr lang="en-US" sz="1800" dirty="0" smtClean="0">
                <a:solidFill>
                  <a:srgbClr val="000099"/>
                </a:solidFill>
              </a:rPr>
              <a:t>Source: </a:t>
            </a:r>
            <a:r>
              <a:rPr lang="en-US" sz="1800" dirty="0" smtClean="0"/>
              <a:t>Courtesy, Dr. </a:t>
            </a:r>
            <a:r>
              <a:rPr lang="en-US" sz="1800" dirty="0" err="1" smtClean="0"/>
              <a:t>Ainul</a:t>
            </a:r>
            <a:r>
              <a:rPr lang="en-US" sz="1800" dirty="0" smtClean="0"/>
              <a:t> </a:t>
            </a:r>
            <a:r>
              <a:rPr lang="en-US" sz="1800" dirty="0" err="1" smtClean="0"/>
              <a:t>Haq</a:t>
            </a:r>
            <a:r>
              <a:rPr lang="en-US" sz="1800" dirty="0" smtClean="0"/>
              <a:t>, Ex DG, DLS; </a:t>
            </a:r>
          </a:p>
          <a:p>
            <a:pPr>
              <a:buNone/>
            </a:pPr>
            <a:r>
              <a:rPr lang="en-US" sz="1800" dirty="0" smtClean="0"/>
              <a:t>		Prof. Dr. M. A. </a:t>
            </a:r>
            <a:r>
              <a:rPr lang="en-US" sz="1800" dirty="0" err="1" smtClean="0"/>
              <a:t>Wahab</a:t>
            </a:r>
            <a:r>
              <a:rPr lang="en-US" sz="1800" dirty="0" smtClean="0"/>
              <a:t>, </a:t>
            </a:r>
            <a:r>
              <a:rPr lang="en-US" sz="1800" dirty="0" err="1" smtClean="0"/>
              <a:t>WorldFish</a:t>
            </a:r>
            <a:r>
              <a:rPr lang="en-US" sz="1800" dirty="0" smtClean="0"/>
              <a:t>, Bangladesh.</a:t>
            </a:r>
          </a:p>
        </p:txBody>
      </p:sp>
      <p:sp>
        <p:nvSpPr>
          <p:cNvPr id="4" name="Slide Number Placeholder 3"/>
          <p:cNvSpPr>
            <a:spLocks noGrp="1"/>
          </p:cNvSpPr>
          <p:nvPr>
            <p:ph type="sldNum" sz="quarter" idx="12"/>
          </p:nvPr>
        </p:nvSpPr>
        <p:spPr/>
        <p:txBody>
          <a:bodyPr/>
          <a:lstStyle/>
          <a:p>
            <a:pPr>
              <a:defRPr/>
            </a:pPr>
            <a:fld id="{79D9191C-9429-444B-94DC-8B4D3065AAD7}"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pt-BR" smtClean="0"/>
              <a:t>M A S Mandal, 2021, BAU</a:t>
            </a:r>
            <a:endParaRPr lang="en-US"/>
          </a:p>
        </p:txBody>
      </p:sp>
    </p:spTree>
    <p:extLst>
      <p:ext uri="{BB962C8B-B14F-4D97-AF65-F5344CB8AC3E}">
        <p14:creationId xmlns="" xmlns:p14="http://schemas.microsoft.com/office/powerpoint/2010/main" val="263225554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3721</TotalTime>
  <Words>664</Words>
  <Application>Microsoft Office PowerPoint</Application>
  <PresentationFormat>On-screen Show (4:3)</PresentationFormat>
  <Paragraphs>126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Agriculture and Rural Transformation: Process and Lessons Learned</vt:lpstr>
      <vt:lpstr>Comparisons of Some Asian Countries</vt:lpstr>
      <vt:lpstr>Comparisons of Some Asian Countries (contd.)</vt:lpstr>
      <vt:lpstr>Per capita productions in Bangladesh:  1972-73 to 2018-19</vt:lpstr>
      <vt:lpstr>Food production in Bangladesh</vt:lpstr>
      <vt:lpstr>Transformation from Subsistence to Commercial Agriculture</vt:lpstr>
      <vt:lpstr>Major Policy Shifts for Transformation of Bangladesh Rural Economy</vt:lpstr>
      <vt:lpstr>Leading Agro/Rural Entrepreneurs</vt:lpstr>
      <vt:lpstr>Leading Agro- Entrepreneurs(cont.) </vt:lpstr>
      <vt:lpstr>Main Lessons Learned </vt:lpstr>
      <vt:lpstr>Big Challenges Ahead</vt:lpstr>
      <vt:lpstr>Slide 12</vt:lpstr>
    </vt:vector>
  </TitlesOfParts>
  <Company>Cyber 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Rubel</dc:creator>
  <cp:lastModifiedBy>Dr. Sattar Mandal</cp:lastModifiedBy>
  <cp:revision>702</cp:revision>
  <dcterms:created xsi:type="dcterms:W3CDTF">2009-12-07T06:31:03Z</dcterms:created>
  <dcterms:modified xsi:type="dcterms:W3CDTF">2021-12-06T15:48:17Z</dcterms:modified>
</cp:coreProperties>
</file>