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8"/>
  </p:notesMasterIdLst>
  <p:handoutMasterIdLst>
    <p:handoutMasterId r:id="rId49"/>
  </p:handoutMasterIdLst>
  <p:sldIdLst>
    <p:sldId id="256" r:id="rId2"/>
    <p:sldId id="1107" r:id="rId3"/>
    <p:sldId id="1106" r:id="rId4"/>
    <p:sldId id="1105" r:id="rId5"/>
    <p:sldId id="1109" r:id="rId6"/>
    <p:sldId id="1110" r:id="rId7"/>
    <p:sldId id="915" r:id="rId8"/>
    <p:sldId id="1094" r:id="rId9"/>
    <p:sldId id="1100" r:id="rId10"/>
    <p:sldId id="1113" r:id="rId11"/>
    <p:sldId id="1104" r:id="rId12"/>
    <p:sldId id="1115" r:id="rId13"/>
    <p:sldId id="1114" r:id="rId14"/>
    <p:sldId id="1132" r:id="rId15"/>
    <p:sldId id="1103" r:id="rId16"/>
    <p:sldId id="1116" r:id="rId17"/>
    <p:sldId id="996" r:id="rId18"/>
    <p:sldId id="939" r:id="rId19"/>
    <p:sldId id="1112" r:id="rId20"/>
    <p:sldId id="1117" r:id="rId21"/>
    <p:sldId id="1092" r:id="rId22"/>
    <p:sldId id="1120" r:id="rId23"/>
    <p:sldId id="1078" r:id="rId24"/>
    <p:sldId id="1121" r:id="rId25"/>
    <p:sldId id="1088" r:id="rId26"/>
    <p:sldId id="1102" r:id="rId27"/>
    <p:sldId id="1074" r:id="rId28"/>
    <p:sldId id="1098" r:id="rId29"/>
    <p:sldId id="1097" r:id="rId30"/>
    <p:sldId id="1124" r:id="rId31"/>
    <p:sldId id="1125" r:id="rId32"/>
    <p:sldId id="1129" r:id="rId33"/>
    <p:sldId id="1084" r:id="rId34"/>
    <p:sldId id="1087" r:id="rId35"/>
    <p:sldId id="1096" r:id="rId36"/>
    <p:sldId id="1086" r:id="rId37"/>
    <p:sldId id="1127" r:id="rId38"/>
    <p:sldId id="1056" r:id="rId39"/>
    <p:sldId id="1089" r:id="rId40"/>
    <p:sldId id="1130" r:id="rId41"/>
    <p:sldId id="1131" r:id="rId42"/>
    <p:sldId id="1126" r:id="rId43"/>
    <p:sldId id="1093" r:id="rId44"/>
    <p:sldId id="1128" r:id="rId45"/>
    <p:sldId id="1133" r:id="rId46"/>
    <p:sldId id="1099" r:id="rId47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29" autoAdjust="0"/>
    <p:restoredTop sz="85714" autoAdjust="0"/>
  </p:normalViewPr>
  <p:slideViewPr>
    <p:cSldViewPr>
      <p:cViewPr varScale="1">
        <p:scale>
          <a:sx n="114" d="100"/>
          <a:sy n="114" d="100"/>
        </p:scale>
        <p:origin x="14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ofa\users$\users5\a1000655\aaElmhirst%20Lecture\Elmhirst%20Lecture%20figures%20042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ofa\users$\users5\a1000655\aaElmhirst%20Lecture\Elmhirst%20Lecture%20figures%201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uofa\users$\users5\a1000655\aaElmhirst%20Lecture\Elmhirst%20Lecture%20figures%20042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ofa\users$\users5\a1000655\aaElmhirst%20Lecture\Elmhirst%20Lecture%20figures%201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oleObject" Target="file:///\\uofa\users$\users5\a1000655\a1000655%20(uofausers$users5)\aa%20L_drive_files\AgDistortions%20Project\Dissemination\Balisacan_Anderson%200820.xlsx" TargetMode="External"/><Relationship Id="rId4" Type="http://schemas.openxmlformats.org/officeDocument/2006/relationships/image" Target="../media/image10.jpe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ofa\users$\users5\a1000655\aaElmhirst%20Lecture\Elmhirst%20Lecture%20figures%201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uofa\users$\users5\a1000655\aaElmhirst%20Lecture\Elmhirst%20Lecture%20figures%201021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ofa\users$\users5\a1000655\aaElmhirst%20Lecture\Elmhirst%20Lecture%20figures%201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uofa\users$\users5\a1000655\aaElmhirst%20Lecture\Food%20Policy\Anderson_Food%20Policy%20figures%2011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698605445403661E-2"/>
          <c:y val="3.5694386885849798E-2"/>
          <c:w val="0.87778215223097111"/>
          <c:h val="0.80976013414989789"/>
        </c:manualLayout>
      </c:layout>
      <c:lineChart>
        <c:grouping val="standard"/>
        <c:varyColors val="0"/>
        <c:ser>
          <c:idx val="0"/>
          <c:order val="0"/>
          <c:tx>
            <c:strRef>
              <c:f>Sheet6!$A$16</c:f>
              <c:strCache>
                <c:ptCount val="1"/>
                <c:pt idx="0">
                  <c:v>All developing countries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Sheet6!$B$15:$G$15</c:f>
              <c:strCache>
                <c:ptCount val="6"/>
                <c:pt idx="0">
                  <c:v>1960s</c:v>
                </c:pt>
                <c:pt idx="1">
                  <c:v>1970s</c:v>
                </c:pt>
                <c:pt idx="2">
                  <c:v>1980s</c:v>
                </c:pt>
                <c:pt idx="3">
                  <c:v>1990s</c:v>
                </c:pt>
                <c:pt idx="4">
                  <c:v>2000s</c:v>
                </c:pt>
                <c:pt idx="5">
                  <c:v>2010s</c:v>
                </c:pt>
              </c:strCache>
            </c:strRef>
          </c:cat>
          <c:val>
            <c:numRef>
              <c:f>Sheet6!$B$16:$G$16</c:f>
              <c:numCache>
                <c:formatCode>0.0</c:formatCode>
                <c:ptCount val="6"/>
                <c:pt idx="1">
                  <c:v>1.9</c:v>
                </c:pt>
                <c:pt idx="2">
                  <c:v>1.6</c:v>
                </c:pt>
                <c:pt idx="3">
                  <c:v>1.4</c:v>
                </c:pt>
                <c:pt idx="4">
                  <c:v>1.1000000000000001</c:v>
                </c:pt>
                <c:pt idx="5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9D-49B3-A89D-A79A4754205F}"/>
            </c:ext>
          </c:extLst>
        </c:ser>
        <c:ser>
          <c:idx val="1"/>
          <c:order val="1"/>
          <c:tx>
            <c:strRef>
              <c:f>Sheet6!$A$17</c:f>
              <c:strCache>
                <c:ptCount val="1"/>
                <c:pt idx="0">
                  <c:v>All high-income countries</c:v>
                </c:pt>
              </c:strCache>
            </c:strRef>
          </c:tx>
          <c:spPr>
            <a:ln w="571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Sheet6!$B$15:$G$15</c:f>
              <c:strCache>
                <c:ptCount val="6"/>
                <c:pt idx="0">
                  <c:v>1960s</c:v>
                </c:pt>
                <c:pt idx="1">
                  <c:v>1970s</c:v>
                </c:pt>
                <c:pt idx="2">
                  <c:v>1980s</c:v>
                </c:pt>
                <c:pt idx="3">
                  <c:v>1990s</c:v>
                </c:pt>
                <c:pt idx="4">
                  <c:v>2000s</c:v>
                </c:pt>
                <c:pt idx="5">
                  <c:v>2010s</c:v>
                </c:pt>
              </c:strCache>
            </c:strRef>
          </c:cat>
          <c:val>
            <c:numRef>
              <c:f>Sheet6!$B$17:$G$17</c:f>
              <c:numCache>
                <c:formatCode>General</c:formatCode>
                <c:ptCount val="6"/>
                <c:pt idx="0">
                  <c:v>0.8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  <c:pt idx="4">
                  <c:v>0.9</c:v>
                </c:pt>
                <c:pt idx="5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9D-49B3-A89D-A79A47542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3163800"/>
        <c:axId val="653165440"/>
      </c:lineChart>
      <c:catAx>
        <c:axId val="65316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53165440"/>
        <c:crosses val="autoZero"/>
        <c:auto val="1"/>
        <c:lblAlgn val="ctr"/>
        <c:lblOffset val="100"/>
        <c:noMultiLvlLbl val="0"/>
      </c:catAx>
      <c:valAx>
        <c:axId val="65316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5316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884295713035861E-2"/>
          <c:y val="0.27981788460652945"/>
          <c:w val="0.52837839547165033"/>
          <c:h val="0.2109227793894184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 4'!$B$3</c:f>
              <c:strCache>
                <c:ptCount val="1"/>
                <c:pt idx="0">
                  <c:v>Exports (excl. intra-EU)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'Fig 4'!$A$4:$A$31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cat>
          <c:val>
            <c:numRef>
              <c:f>'Fig 4'!$B$4:$B$31</c:f>
              <c:numCache>
                <c:formatCode>0</c:formatCode>
                <c:ptCount val="28"/>
                <c:pt idx="0">
                  <c:v>44.784843499050993</c:v>
                </c:pt>
                <c:pt idx="1">
                  <c:v>45.06484807960689</c:v>
                </c:pt>
                <c:pt idx="2">
                  <c:v>49.166560451956585</c:v>
                </c:pt>
                <c:pt idx="3">
                  <c:v>48.016590045481749</c:v>
                </c:pt>
                <c:pt idx="4">
                  <c:v>48.324123183419246</c:v>
                </c:pt>
                <c:pt idx="5">
                  <c:v>48.188173427507962</c:v>
                </c:pt>
                <c:pt idx="6">
                  <c:v>49.14485750019491</c:v>
                </c:pt>
                <c:pt idx="7">
                  <c:v>49.074075356448901</c:v>
                </c:pt>
                <c:pt idx="8">
                  <c:v>47.779306662914379</c:v>
                </c:pt>
                <c:pt idx="9">
                  <c:v>48.167385629084698</c:v>
                </c:pt>
                <c:pt idx="10">
                  <c:v>49.891122750396661</c:v>
                </c:pt>
                <c:pt idx="11">
                  <c:v>51.679140176308998</c:v>
                </c:pt>
                <c:pt idx="12">
                  <c:v>52.686300193721131</c:v>
                </c:pt>
                <c:pt idx="13">
                  <c:v>53.974103545900924</c:v>
                </c:pt>
                <c:pt idx="14">
                  <c:v>53.738097885412472</c:v>
                </c:pt>
                <c:pt idx="15">
                  <c:v>55.802439455463364</c:v>
                </c:pt>
                <c:pt idx="16">
                  <c:v>56.66209870305908</c:v>
                </c:pt>
                <c:pt idx="17">
                  <c:v>57.438930377191781</c:v>
                </c:pt>
                <c:pt idx="18">
                  <c:v>57.290843991614643</c:v>
                </c:pt>
                <c:pt idx="19">
                  <c:v>57.732311503324524</c:v>
                </c:pt>
                <c:pt idx="20">
                  <c:v>58.354808830480152</c:v>
                </c:pt>
                <c:pt idx="21">
                  <c:v>57.66734552951322</c:v>
                </c:pt>
                <c:pt idx="22">
                  <c:v>57.381563185749464</c:v>
                </c:pt>
                <c:pt idx="23">
                  <c:v>58.601926785048221</c:v>
                </c:pt>
                <c:pt idx="24">
                  <c:v>58.624799548674744</c:v>
                </c:pt>
                <c:pt idx="25">
                  <c:v>60.257906319547487</c:v>
                </c:pt>
                <c:pt idx="26">
                  <c:v>59.374236751518509</c:v>
                </c:pt>
                <c:pt idx="27">
                  <c:v>59.324399133374641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AE-4902-A722-2035541B989B}"/>
            </c:ext>
          </c:extLst>
        </c:ser>
        <c:ser>
          <c:idx val="1"/>
          <c:order val="1"/>
          <c:tx>
            <c:strRef>
              <c:f>'Fig 4'!$C$3</c:f>
              <c:strCache>
                <c:ptCount val="1"/>
                <c:pt idx="0">
                  <c:v>Imports (excl. intra-EU)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'Fig 4'!$A$4:$A$31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cat>
          <c:val>
            <c:numRef>
              <c:f>'Fig 4'!$C$4:$C$31</c:f>
              <c:numCache>
                <c:formatCode>0</c:formatCode>
                <c:ptCount val="28"/>
                <c:pt idx="0">
                  <c:v>35.508527680152568</c:v>
                </c:pt>
                <c:pt idx="1">
                  <c:v>38.073672453529973</c:v>
                </c:pt>
                <c:pt idx="2">
                  <c:v>38.304620071037377</c:v>
                </c:pt>
                <c:pt idx="3">
                  <c:v>41.448793525513246</c:v>
                </c:pt>
                <c:pt idx="4">
                  <c:v>44.912958008667822</c:v>
                </c:pt>
                <c:pt idx="5">
                  <c:v>46.57642124194799</c:v>
                </c:pt>
                <c:pt idx="6">
                  <c:v>46.09621778721425</c:v>
                </c:pt>
                <c:pt idx="7">
                  <c:v>46.809379324151543</c:v>
                </c:pt>
                <c:pt idx="8">
                  <c:v>48.508354066683289</c:v>
                </c:pt>
                <c:pt idx="9">
                  <c:v>49.682130081272113</c:v>
                </c:pt>
                <c:pt idx="10">
                  <c:v>49.573187558987136</c:v>
                </c:pt>
                <c:pt idx="11">
                  <c:v>50.254373845227683</c:v>
                </c:pt>
                <c:pt idx="12">
                  <c:v>51.040162107541605</c:v>
                </c:pt>
                <c:pt idx="13">
                  <c:v>51.407402581103618</c:v>
                </c:pt>
                <c:pt idx="14">
                  <c:v>52.889508663421921</c:v>
                </c:pt>
                <c:pt idx="15">
                  <c:v>54.863393608444589</c:v>
                </c:pt>
                <c:pt idx="16">
                  <c:v>57.388829468272583</c:v>
                </c:pt>
                <c:pt idx="17">
                  <c:v>56.848113285771049</c:v>
                </c:pt>
                <c:pt idx="18">
                  <c:v>60.700831772898397</c:v>
                </c:pt>
                <c:pt idx="19">
                  <c:v>61.808866413895984</c:v>
                </c:pt>
                <c:pt idx="20">
                  <c:v>61.872025896143285</c:v>
                </c:pt>
                <c:pt idx="21">
                  <c:v>63.707152709840223</c:v>
                </c:pt>
                <c:pt idx="22">
                  <c:v>62.37574852426112</c:v>
                </c:pt>
                <c:pt idx="23">
                  <c:v>61.734233090580126</c:v>
                </c:pt>
                <c:pt idx="24">
                  <c:v>61.487700445667386</c:v>
                </c:pt>
                <c:pt idx="25">
                  <c:v>63.330022269770652</c:v>
                </c:pt>
                <c:pt idx="26">
                  <c:v>61.303599481288174</c:v>
                </c:pt>
                <c:pt idx="27">
                  <c:v>59.629338614397298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AE-4902-A722-2035541B9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2132368"/>
        <c:axId val="692129744"/>
      </c:lineChart>
      <c:catAx>
        <c:axId val="69213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92129744"/>
        <c:crosses val="autoZero"/>
        <c:auto val="1"/>
        <c:lblAlgn val="ctr"/>
        <c:lblOffset val="100"/>
        <c:noMultiLvlLbl val="0"/>
      </c:catAx>
      <c:valAx>
        <c:axId val="69212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9213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977754305102104"/>
          <c:y val="0.37862105680186203"/>
          <c:w val="0.57654215479162674"/>
          <c:h val="0.1864413410587827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[2]Sheet1!$B$2</c:f>
              <c:strCache>
                <c:ptCount val="1"/>
                <c:pt idx="0">
                  <c:v>SE Asia</c:v>
                </c:pt>
              </c:strCache>
            </c:strRef>
          </c:tx>
          <c:spPr>
            <a:ln w="38100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[2]Sheet1!$A$32:$A$61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[2]Sheet1!$B$32:$B$61</c:f>
              <c:numCache>
                <c:formatCode>General</c:formatCode>
                <c:ptCount val="30"/>
                <c:pt idx="0">
                  <c:v>6.6071969999999993</c:v>
                </c:pt>
                <c:pt idx="1">
                  <c:v>6.8425040000000017</c:v>
                </c:pt>
                <c:pt idx="2">
                  <c:v>7.4735809999999994</c:v>
                </c:pt>
                <c:pt idx="3">
                  <c:v>6.5373439999999992</c:v>
                </c:pt>
                <c:pt idx="4">
                  <c:v>8.9309100000000008</c:v>
                </c:pt>
                <c:pt idx="5">
                  <c:v>9.861421</c:v>
                </c:pt>
                <c:pt idx="6">
                  <c:v>8.3504179999999977</c:v>
                </c:pt>
                <c:pt idx="7">
                  <c:v>9.2625600000000006</c:v>
                </c:pt>
                <c:pt idx="8">
                  <c:v>9.5105499999999985</c:v>
                </c:pt>
                <c:pt idx="9">
                  <c:v>6.9118860000000026</c:v>
                </c:pt>
                <c:pt idx="10">
                  <c:v>5.8882170000000009</c:v>
                </c:pt>
                <c:pt idx="11">
                  <c:v>4.4369489999999985</c:v>
                </c:pt>
                <c:pt idx="12">
                  <c:v>8.5681700000000021</c:v>
                </c:pt>
                <c:pt idx="13">
                  <c:v>12.962327000000002</c:v>
                </c:pt>
                <c:pt idx="14">
                  <c:v>16.012729999999998</c:v>
                </c:pt>
                <c:pt idx="15">
                  <c:v>16.418916000000003</c:v>
                </c:pt>
                <c:pt idx="16">
                  <c:v>22.749362000000001</c:v>
                </c:pt>
                <c:pt idx="17">
                  <c:v>27.546326999999991</c:v>
                </c:pt>
                <c:pt idx="18">
                  <c:v>43.048180000000002</c:v>
                </c:pt>
                <c:pt idx="19">
                  <c:v>29.710774999999998</c:v>
                </c:pt>
                <c:pt idx="20">
                  <c:v>44.515183</c:v>
                </c:pt>
                <c:pt idx="21">
                  <c:v>63.909215000000003</c:v>
                </c:pt>
                <c:pt idx="22">
                  <c:v>48.769419999999997</c:v>
                </c:pt>
                <c:pt idx="23">
                  <c:v>36.911311999999995</c:v>
                </c:pt>
                <c:pt idx="24">
                  <c:v>45.607069999999993</c:v>
                </c:pt>
                <c:pt idx="25">
                  <c:v>37.82941799999999</c:v>
                </c:pt>
                <c:pt idx="26">
                  <c:v>33.251379999999997</c:v>
                </c:pt>
                <c:pt idx="27">
                  <c:v>41.504380000000012</c:v>
                </c:pt>
                <c:pt idx="28">
                  <c:v>31.041935000000009</c:v>
                </c:pt>
                <c:pt idx="29">
                  <c:v>33.481620000000007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00-4DA5-A91C-52951AB0CE44}"/>
            </c:ext>
          </c:extLst>
        </c:ser>
        <c:ser>
          <c:idx val="1"/>
          <c:order val="1"/>
          <c:tx>
            <c:strRef>
              <c:f>[2]Sheet1!$C$2</c:f>
              <c:strCache>
                <c:ptCount val="1"/>
                <c:pt idx="0">
                  <c:v>China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[2]Sheet1!$A$32:$A$61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[2]Sheet1!$C$32:$C$61</c:f>
              <c:numCache>
                <c:formatCode>General</c:formatCode>
                <c:ptCount val="30"/>
                <c:pt idx="0">
                  <c:v>2.8485589999999998</c:v>
                </c:pt>
                <c:pt idx="1">
                  <c:v>4.6539930000000007</c:v>
                </c:pt>
                <c:pt idx="2">
                  <c:v>4.9300190000000006</c:v>
                </c:pt>
                <c:pt idx="3">
                  <c:v>6.3771229999999992</c:v>
                </c:pt>
                <c:pt idx="4">
                  <c:v>5.4521930000000003</c:v>
                </c:pt>
                <c:pt idx="5">
                  <c:v>-0.15005999999999986</c:v>
                </c:pt>
                <c:pt idx="6">
                  <c:v>1.2305810000000008</c:v>
                </c:pt>
                <c:pt idx="7">
                  <c:v>2.9438239999999993</c:v>
                </c:pt>
                <c:pt idx="8">
                  <c:v>3.6224569999999998</c:v>
                </c:pt>
                <c:pt idx="9">
                  <c:v>3.6365910000000001</c:v>
                </c:pt>
                <c:pt idx="10">
                  <c:v>2.1788249999999998</c:v>
                </c:pt>
                <c:pt idx="11">
                  <c:v>1.4808450000000004</c:v>
                </c:pt>
                <c:pt idx="12">
                  <c:v>2.8066959999999987</c:v>
                </c:pt>
                <c:pt idx="13">
                  <c:v>-1.5646019999999989</c:v>
                </c:pt>
                <c:pt idx="14">
                  <c:v>-9.905424</c:v>
                </c:pt>
                <c:pt idx="15">
                  <c:v>-6.8897829999999978</c:v>
                </c:pt>
                <c:pt idx="16">
                  <c:v>-9.369327000000002</c:v>
                </c:pt>
                <c:pt idx="17">
                  <c:v>-12.761088999999998</c:v>
                </c:pt>
                <c:pt idx="18">
                  <c:v>-28.104157999999998</c:v>
                </c:pt>
                <c:pt idx="19">
                  <c:v>-21.616233000000001</c:v>
                </c:pt>
                <c:pt idx="20">
                  <c:v>-36.390158</c:v>
                </c:pt>
                <c:pt idx="21">
                  <c:v>-53.212600999999992</c:v>
                </c:pt>
                <c:pt idx="22">
                  <c:v>-67.338723999999999</c:v>
                </c:pt>
                <c:pt idx="23">
                  <c:v>-69.563488000000007</c:v>
                </c:pt>
                <c:pt idx="24">
                  <c:v>-68.606876</c:v>
                </c:pt>
                <c:pt idx="25">
                  <c:v>-61.570152</c:v>
                </c:pt>
                <c:pt idx="26">
                  <c:v>-52.883913999999997</c:v>
                </c:pt>
                <c:pt idx="27">
                  <c:v>-64.849435999999997</c:v>
                </c:pt>
                <c:pt idx="28">
                  <c:v>-68.124561999999997</c:v>
                </c:pt>
                <c:pt idx="29">
                  <c:v>-76.920227000000011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00-4DA5-A91C-52951AB0CE44}"/>
            </c:ext>
          </c:extLst>
        </c:ser>
        <c:ser>
          <c:idx val="2"/>
          <c:order val="2"/>
          <c:tx>
            <c:strRef>
              <c:f>[2]Sheet1!$D$2</c:f>
              <c:strCache>
                <c:ptCount val="1"/>
                <c:pt idx="0">
                  <c:v>India</c:v>
                </c:pt>
              </c:strCache>
            </c:strRef>
          </c:tx>
          <c:spPr>
            <a:ln w="57150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[2]Sheet1!$A$32:$A$61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[2]Sheet1!$D$32:$D$61</c:f>
              <c:numCache>
                <c:formatCode>General</c:formatCode>
                <c:ptCount val="30"/>
                <c:pt idx="0">
                  <c:v>1.9898939999999998</c:v>
                </c:pt>
                <c:pt idx="1">
                  <c:v>2.0536850000000002</c:v>
                </c:pt>
                <c:pt idx="2">
                  <c:v>1.5930279999999999</c:v>
                </c:pt>
                <c:pt idx="3">
                  <c:v>2.3138259999999997</c:v>
                </c:pt>
                <c:pt idx="4">
                  <c:v>1.0345329999999997</c:v>
                </c:pt>
                <c:pt idx="5">
                  <c:v>3.2706170000000001</c:v>
                </c:pt>
                <c:pt idx="6">
                  <c:v>3.6425280000000004</c:v>
                </c:pt>
                <c:pt idx="7">
                  <c:v>3.0792199999999994</c:v>
                </c:pt>
                <c:pt idx="8">
                  <c:v>1.3940680000000003</c:v>
                </c:pt>
                <c:pt idx="9">
                  <c:v>0.67255600000000015</c:v>
                </c:pt>
                <c:pt idx="10">
                  <c:v>2.0721620000000005</c:v>
                </c:pt>
                <c:pt idx="11">
                  <c:v>1.3108119999999999</c:v>
                </c:pt>
                <c:pt idx="12">
                  <c:v>1.4962909999999994</c:v>
                </c:pt>
                <c:pt idx="13">
                  <c:v>1.5964510000000001</c:v>
                </c:pt>
                <c:pt idx="14">
                  <c:v>1.9341140000000001</c:v>
                </c:pt>
                <c:pt idx="15">
                  <c:v>3.6589700000000001</c:v>
                </c:pt>
                <c:pt idx="16">
                  <c:v>4.1899189999999997</c:v>
                </c:pt>
                <c:pt idx="17">
                  <c:v>8.615518999999999</c:v>
                </c:pt>
                <c:pt idx="18">
                  <c:v>8.1667530000000017</c:v>
                </c:pt>
                <c:pt idx="19">
                  <c:v>2.840503</c:v>
                </c:pt>
                <c:pt idx="20">
                  <c:v>9.3108160000000009</c:v>
                </c:pt>
                <c:pt idx="21">
                  <c:v>13.032133000000002</c:v>
                </c:pt>
                <c:pt idx="22">
                  <c:v>17.980589000000002</c:v>
                </c:pt>
                <c:pt idx="23">
                  <c:v>23.266798000000001</c:v>
                </c:pt>
                <c:pt idx="24">
                  <c:v>14.878314999999997</c:v>
                </c:pt>
                <c:pt idx="25">
                  <c:v>6.2595330000000011</c:v>
                </c:pt>
                <c:pt idx="26">
                  <c:v>2.4075239999999987</c:v>
                </c:pt>
                <c:pt idx="27">
                  <c:v>3.0296479999999981</c:v>
                </c:pt>
                <c:pt idx="28">
                  <c:v>9.0570520000000023</c:v>
                </c:pt>
                <c:pt idx="29">
                  <c:v>7.6135249999999992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00-4DA5-A91C-52951AB0CE44}"/>
            </c:ext>
          </c:extLst>
        </c:ser>
        <c:ser>
          <c:idx val="3"/>
          <c:order val="3"/>
          <c:tx>
            <c:strRef>
              <c:f>[2]Sheet1!$E$2</c:f>
              <c:strCache>
                <c:ptCount val="1"/>
                <c:pt idx="0">
                  <c:v>LAC</c:v>
                </c:pt>
              </c:strCache>
            </c:strRef>
          </c:tx>
          <c:spPr>
            <a:ln w="57150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[2]Sheet1!$A$32:$A$61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[2]Sheet1!$E$32:$E$61</c:f>
              <c:numCache>
                <c:formatCode>General</c:formatCode>
                <c:ptCount val="30"/>
                <c:pt idx="0">
                  <c:v>20.753281999999999</c:v>
                </c:pt>
                <c:pt idx="1">
                  <c:v>17.210231000000007</c:v>
                </c:pt>
                <c:pt idx="2">
                  <c:v>14.490006000000001</c:v>
                </c:pt>
                <c:pt idx="3">
                  <c:v>13.563412000000007</c:v>
                </c:pt>
                <c:pt idx="4">
                  <c:v>17.192464000000001</c:v>
                </c:pt>
                <c:pt idx="5">
                  <c:v>21.688161999999998</c:v>
                </c:pt>
                <c:pt idx="6">
                  <c:v>19.752327000000022</c:v>
                </c:pt>
                <c:pt idx="7">
                  <c:v>25.363403999999996</c:v>
                </c:pt>
                <c:pt idx="8">
                  <c:v>24.170572000000014</c:v>
                </c:pt>
                <c:pt idx="9">
                  <c:v>22.572087000000003</c:v>
                </c:pt>
                <c:pt idx="10">
                  <c:v>20.534059999999997</c:v>
                </c:pt>
                <c:pt idx="11">
                  <c:v>22.945223999999996</c:v>
                </c:pt>
                <c:pt idx="12">
                  <c:v>23.869977000000013</c:v>
                </c:pt>
                <c:pt idx="13">
                  <c:v>31.014664999999979</c:v>
                </c:pt>
                <c:pt idx="14">
                  <c:v>39.620975999999985</c:v>
                </c:pt>
                <c:pt idx="15">
                  <c:v>47.139558000000008</c:v>
                </c:pt>
                <c:pt idx="16">
                  <c:v>51.801318999999992</c:v>
                </c:pt>
                <c:pt idx="17">
                  <c:v>61.984549999999999</c:v>
                </c:pt>
                <c:pt idx="18">
                  <c:v>75.287022999999991</c:v>
                </c:pt>
                <c:pt idx="19">
                  <c:v>74.433736999999994</c:v>
                </c:pt>
                <c:pt idx="20">
                  <c:v>90.954123999999993</c:v>
                </c:pt>
                <c:pt idx="21">
                  <c:v>116.476979</c:v>
                </c:pt>
                <c:pt idx="22">
                  <c:v>111.09273300000001</c:v>
                </c:pt>
                <c:pt idx="23">
                  <c:v>115.708786</c:v>
                </c:pt>
                <c:pt idx="24">
                  <c:v>111.71463999999995</c:v>
                </c:pt>
                <c:pt idx="25">
                  <c:v>108.60616700000003</c:v>
                </c:pt>
                <c:pt idx="26">
                  <c:v>110.21843800000002</c:v>
                </c:pt>
                <c:pt idx="27">
                  <c:v>121.61007099999998</c:v>
                </c:pt>
                <c:pt idx="28">
                  <c:v>120.32835800000001</c:v>
                </c:pt>
                <c:pt idx="29">
                  <c:v>126.86714800000001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00-4DA5-A91C-52951AB0CE44}"/>
            </c:ext>
          </c:extLst>
        </c:ser>
        <c:ser>
          <c:idx val="4"/>
          <c:order val="4"/>
          <c:tx>
            <c:strRef>
              <c:f>[2]Sheet1!$F$2</c:f>
              <c:strCache>
                <c:ptCount val="1"/>
                <c:pt idx="0">
                  <c:v>SSA</c:v>
                </c:pt>
              </c:strCache>
            </c:strRef>
          </c:tx>
          <c:spPr>
            <a:ln w="57150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[2]Sheet1!$A$32:$A$61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[2]Sheet1!$F$32:$F$61</c:f>
              <c:numCache>
                <c:formatCode>General</c:formatCode>
                <c:ptCount val="30"/>
                <c:pt idx="0">
                  <c:v>2.8248619999999995</c:v>
                </c:pt>
                <c:pt idx="1">
                  <c:v>2.2854259999999993</c:v>
                </c:pt>
                <c:pt idx="2">
                  <c:v>-0.40203600000000073</c:v>
                </c:pt>
                <c:pt idx="3">
                  <c:v>0.58653799999999912</c:v>
                </c:pt>
                <c:pt idx="4">
                  <c:v>2.2474490000000014</c:v>
                </c:pt>
                <c:pt idx="5">
                  <c:v>2.3189399999999978</c:v>
                </c:pt>
                <c:pt idx="6">
                  <c:v>3.9885270000000013</c:v>
                </c:pt>
                <c:pt idx="7">
                  <c:v>2.980389999999999</c:v>
                </c:pt>
                <c:pt idx="8">
                  <c:v>2.617648</c:v>
                </c:pt>
                <c:pt idx="9">
                  <c:v>2.4036290000000005</c:v>
                </c:pt>
                <c:pt idx="10">
                  <c:v>1.4890720000000019</c:v>
                </c:pt>
                <c:pt idx="11">
                  <c:v>0.77928900000000034</c:v>
                </c:pt>
                <c:pt idx="12">
                  <c:v>0.55056899999999942</c:v>
                </c:pt>
                <c:pt idx="13">
                  <c:v>0.89730500000000113</c:v>
                </c:pt>
                <c:pt idx="14">
                  <c:v>-0.10219600000000106</c:v>
                </c:pt>
                <c:pt idx="15">
                  <c:v>-1.0793900000000001</c:v>
                </c:pt>
                <c:pt idx="16">
                  <c:v>-3.1939160000000015</c:v>
                </c:pt>
                <c:pt idx="17">
                  <c:v>-6.0999239999999979</c:v>
                </c:pt>
                <c:pt idx="18">
                  <c:v>-7.6414439999999999</c:v>
                </c:pt>
                <c:pt idx="19">
                  <c:v>-5.2736799999999953</c:v>
                </c:pt>
                <c:pt idx="20">
                  <c:v>-4.9891569999999987</c:v>
                </c:pt>
                <c:pt idx="21">
                  <c:v>-8.4158919999999995</c:v>
                </c:pt>
                <c:pt idx="22">
                  <c:v>-10.936621999999996</c:v>
                </c:pt>
                <c:pt idx="23">
                  <c:v>-10.376218000000005</c:v>
                </c:pt>
                <c:pt idx="24">
                  <c:v>-8.8748429999999949</c:v>
                </c:pt>
                <c:pt idx="25">
                  <c:v>-4.2075000000000031</c:v>
                </c:pt>
                <c:pt idx="26">
                  <c:v>-3.2347589999999968</c:v>
                </c:pt>
                <c:pt idx="27">
                  <c:v>-7.1725449999999924</c:v>
                </c:pt>
                <c:pt idx="28">
                  <c:v>-5.7061360000000079</c:v>
                </c:pt>
                <c:pt idx="29">
                  <c:v>-4.2576270000000065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400-4DA5-A91C-52951AB0C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680664"/>
        <c:axId val="833682632"/>
      </c:lineChart>
      <c:catAx>
        <c:axId val="83368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33682632"/>
        <c:crosses val="autoZero"/>
        <c:auto val="1"/>
        <c:lblAlgn val="ctr"/>
        <c:lblOffset val="100"/>
        <c:noMultiLvlLbl val="0"/>
      </c:catAx>
      <c:valAx>
        <c:axId val="833682632"/>
        <c:scaling>
          <c:orientation val="minMax"/>
          <c:max val="140"/>
          <c:min val="-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33680664"/>
        <c:crosses val="autoZero"/>
        <c:crossBetween val="between"/>
        <c:majorUnit val="20"/>
      </c:valAx>
      <c:spPr>
        <a:noFill/>
        <a:ln w="57150">
          <a:noFill/>
        </a:ln>
        <a:effectLst/>
      </c:spPr>
    </c:plotArea>
    <c:legend>
      <c:legendPos val="b"/>
      <c:layout>
        <c:manualLayout>
          <c:xMode val="edge"/>
          <c:yMode val="edge"/>
          <c:x val="8.0591305397170188E-2"/>
          <c:y val="5.363607566295598E-2"/>
          <c:w val="0.74686336621715388"/>
          <c:h val="7.280070594623948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zh-CN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 6'!$B$27</c:f>
              <c:strCache>
                <c:ptCount val="1"/>
                <c:pt idx="0">
                  <c:v>Ag+foodX/Ag VA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'Fig 6'!$A$43:$A$67</c:f>
              <c:strCach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strCache>
            </c:strRef>
          </c:cat>
          <c:val>
            <c:numRef>
              <c:f>'Fig 6'!$B$43:$B$67</c:f>
            </c:numRef>
          </c:val>
          <c:smooth val="0"/>
          <c:extLst>
            <c:ext xmlns:c16="http://schemas.microsoft.com/office/drawing/2014/chart" uri="{C3380CC4-5D6E-409C-BE32-E72D297353CC}">
              <c16:uniqueId val="{00000000-FB8A-480D-8EC4-0C4AF03B6580}"/>
            </c:ext>
          </c:extLst>
        </c:ser>
        <c:ser>
          <c:idx val="1"/>
          <c:order val="1"/>
          <c:tx>
            <c:strRef>
              <c:f>'Fig 6'!$C$27</c:f>
              <c:strCache>
                <c:ptCount val="1"/>
                <c:pt idx="0">
                  <c:v>Manuf</c:v>
                </c:pt>
              </c:strCache>
            </c:strRef>
          </c:tx>
          <c:spPr>
            <a:ln w="571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'Fig 6'!$A$43:$A$67</c:f>
              <c:strCach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strCache>
            </c:strRef>
          </c:cat>
          <c:val>
            <c:numRef>
              <c:f>'Fig 6'!$C$43:$C$67</c:f>
              <c:numCache>
                <c:formatCode>General</c:formatCode>
                <c:ptCount val="25"/>
                <c:pt idx="2" formatCode="0.0">
                  <c:v>67.436877223722362</c:v>
                </c:pt>
                <c:pt idx="3" formatCode="0.0">
                  <c:v>67.312493576941065</c:v>
                </c:pt>
                <c:pt idx="4" formatCode="0.0">
                  <c:v>71.766400536828925</c:v>
                </c:pt>
                <c:pt idx="5" formatCode="0.0">
                  <c:v>73.485166118302757</c:v>
                </c:pt>
                <c:pt idx="6" formatCode="0.0">
                  <c:v>75.56829492177252</c:v>
                </c:pt>
                <c:pt idx="7" formatCode="0.0">
                  <c:v>80.513103947031965</c:v>
                </c:pt>
                <c:pt idx="8" formatCode="0.0">
                  <c:v>87.032505619494074</c:v>
                </c:pt>
                <c:pt idx="9" formatCode="0.0">
                  <c:v>91.797581963443747</c:v>
                </c:pt>
                <c:pt idx="10" formatCode="0.0">
                  <c:v>96.035290004007777</c:v>
                </c:pt>
                <c:pt idx="11" formatCode="0.0">
                  <c:v>99.79226557289681</c:v>
                </c:pt>
                <c:pt idx="12" formatCode="0.0">
                  <c:v>102.65139182806008</c:v>
                </c:pt>
                <c:pt idx="13" formatCode="0.0">
                  <c:v>86.389453550651083</c:v>
                </c:pt>
                <c:pt idx="14" formatCode="0.0">
                  <c:v>91.412417679401926</c:v>
                </c:pt>
                <c:pt idx="15" formatCode="0.0">
                  <c:v>96.330338927464865</c:v>
                </c:pt>
                <c:pt idx="16" formatCode="0.0">
                  <c:v>96.055064420604566</c:v>
                </c:pt>
                <c:pt idx="17" formatCode="0.0">
                  <c:v>95.282931302482552</c:v>
                </c:pt>
                <c:pt idx="18" formatCode="0.0">
                  <c:v>94.431705789791692</c:v>
                </c:pt>
                <c:pt idx="19" formatCode="0.0">
                  <c:v>87.795473761258805</c:v>
                </c:pt>
                <c:pt idx="20" formatCode="0.0">
                  <c:v>84.818691836543806</c:v>
                </c:pt>
                <c:pt idx="21" formatCode="0.0">
                  <c:v>90.266792061130531</c:v>
                </c:pt>
                <c:pt idx="22" formatCode="0.0">
                  <c:v>92.294312043832676</c:v>
                </c:pt>
                <c:pt idx="23" formatCode="0.0">
                  <c:v>92.814486336062942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8A-480D-8EC4-0C4AF03B6580}"/>
            </c:ext>
          </c:extLst>
        </c:ser>
        <c:ser>
          <c:idx val="2"/>
          <c:order val="2"/>
          <c:tx>
            <c:strRef>
              <c:f>'Fig 6'!$D$27</c:f>
              <c:strCache>
                <c:ptCount val="1"/>
                <c:pt idx="0">
                  <c:v>Agric</c:v>
                </c:pt>
              </c:strCache>
            </c:strRef>
          </c:tx>
          <c:spPr>
            <a:ln w="76200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'Fig 6'!$A$43:$A$67</c:f>
              <c:strCach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strCache>
            </c:strRef>
          </c:cat>
          <c:val>
            <c:numRef>
              <c:f>'Fig 6'!$D$43:$D$67</c:f>
              <c:numCache>
                <c:formatCode>0.0</c:formatCode>
                <c:ptCount val="25"/>
                <c:pt idx="0">
                  <c:v>11.418929400011621</c:v>
                </c:pt>
                <c:pt idx="1">
                  <c:v>10.290158067174247</c:v>
                </c:pt>
                <c:pt idx="2">
                  <c:v>10.324278397212211</c:v>
                </c:pt>
                <c:pt idx="3">
                  <c:v>9.3600551723755103</c:v>
                </c:pt>
                <c:pt idx="4">
                  <c:v>9.2651331392201026</c:v>
                </c:pt>
                <c:pt idx="5">
                  <c:v>10.128057362104849</c:v>
                </c:pt>
                <c:pt idx="6">
                  <c:v>9.212249664303183</c:v>
                </c:pt>
                <c:pt idx="7">
                  <c:v>9.3855163534033785</c:v>
                </c:pt>
                <c:pt idx="8">
                  <c:v>10.004345256814737</c:v>
                </c:pt>
                <c:pt idx="9">
                  <c:v>10.41846327397946</c:v>
                </c:pt>
                <c:pt idx="10">
                  <c:v>10.775943724521008</c:v>
                </c:pt>
                <c:pt idx="11">
                  <c:v>11.159292353989478</c:v>
                </c:pt>
                <c:pt idx="12">
                  <c:v>10.952479670184813</c:v>
                </c:pt>
                <c:pt idx="13">
                  <c:v>10.081794766547381</c:v>
                </c:pt>
                <c:pt idx="14">
                  <c:v>7.8751822662877773</c:v>
                </c:pt>
                <c:pt idx="15">
                  <c:v>9.2743773141375243</c:v>
                </c:pt>
                <c:pt idx="16">
                  <c:v>10.449580817151865</c:v>
                </c:pt>
                <c:pt idx="17">
                  <c:v>9.6684401412088299</c:v>
                </c:pt>
                <c:pt idx="18">
                  <c:v>8.914190681747181</c:v>
                </c:pt>
                <c:pt idx="19">
                  <c:v>8.4375099301598979</c:v>
                </c:pt>
                <c:pt idx="20">
                  <c:v>7.8036606986146655</c:v>
                </c:pt>
                <c:pt idx="21">
                  <c:v>7.6196079649219453</c:v>
                </c:pt>
                <c:pt idx="22">
                  <c:v>7.9320488086929153</c:v>
                </c:pt>
                <c:pt idx="23">
                  <c:v>8.3396126354890203</c:v>
                </c:pt>
                <c:pt idx="24">
                  <c:v>7.5428019441552889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8A-480D-8EC4-0C4AF03B6580}"/>
            </c:ext>
          </c:extLst>
        </c:ser>
        <c:ser>
          <c:idx val="3"/>
          <c:order val="3"/>
          <c:tx>
            <c:strRef>
              <c:f>'Fig 6'!$E$27</c:f>
              <c:strCache>
                <c:ptCount val="1"/>
                <c:pt idx="0">
                  <c:v>All goods &amp; services</c:v>
                </c:pt>
              </c:strCache>
            </c:strRef>
          </c:tx>
          <c:spPr>
            <a:ln w="571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'Fig 6'!$A$43:$A$67</c:f>
              <c:strCach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strCache>
            </c:strRef>
          </c:cat>
          <c:val>
            <c:numRef>
              <c:f>'Fig 6'!$E$43:$E$67</c:f>
              <c:numCache>
                <c:formatCode>0.0</c:formatCode>
                <c:ptCount val="25"/>
                <c:pt idx="0">
                  <c:v>20.479658967626239</c:v>
                </c:pt>
                <c:pt idx="1">
                  <c:v>21.312958705962505</c:v>
                </c:pt>
                <c:pt idx="2">
                  <c:v>21.985224240361767</c:v>
                </c:pt>
                <c:pt idx="3">
                  <c:v>21.86538027348891</c:v>
                </c:pt>
                <c:pt idx="4">
                  <c:v>21.87725275206283</c:v>
                </c:pt>
                <c:pt idx="5">
                  <c:v>23.566314101926025</c:v>
                </c:pt>
                <c:pt idx="6">
                  <c:v>22.959275933774723</c:v>
                </c:pt>
                <c:pt idx="7">
                  <c:v>23.082326732184065</c:v>
                </c:pt>
                <c:pt idx="8">
                  <c:v>24.162499698492024</c:v>
                </c:pt>
                <c:pt idx="9">
                  <c:v>26.145775589955562</c:v>
                </c:pt>
                <c:pt idx="10">
                  <c:v>27.4005033041059</c:v>
                </c:pt>
                <c:pt idx="11">
                  <c:v>29.090248286598719</c:v>
                </c:pt>
                <c:pt idx="12">
                  <c:v>30.089975046442255</c:v>
                </c:pt>
                <c:pt idx="13">
                  <c:v>31.449809345729125</c:v>
                </c:pt>
                <c:pt idx="14">
                  <c:v>26.520156651487746</c:v>
                </c:pt>
                <c:pt idx="15">
                  <c:v>28.692746354402843</c:v>
                </c:pt>
                <c:pt idx="16">
                  <c:v>30.733716125000331</c:v>
                </c:pt>
                <c:pt idx="17">
                  <c:v>30.475902910796073</c:v>
                </c:pt>
                <c:pt idx="18">
                  <c:v>30.558686819590481</c:v>
                </c:pt>
                <c:pt idx="19">
                  <c:v>30.222212007955562</c:v>
                </c:pt>
                <c:pt idx="20">
                  <c:v>28.390928059578528</c:v>
                </c:pt>
                <c:pt idx="21">
                  <c:v>27.430426981356668</c:v>
                </c:pt>
                <c:pt idx="22">
                  <c:v>28.423079993713518</c:v>
                </c:pt>
                <c:pt idx="23">
                  <c:v>29.373852414346374</c:v>
                </c:pt>
                <c:pt idx="24">
                  <c:v>28.468723520726126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8A-480D-8EC4-0C4AF03B6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8030648"/>
        <c:axId val="688037536"/>
      </c:lineChart>
      <c:catAx>
        <c:axId val="688030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88037536"/>
        <c:crosses val="autoZero"/>
        <c:auto val="1"/>
        <c:lblAlgn val="ctr"/>
        <c:lblOffset val="100"/>
        <c:noMultiLvlLbl val="0"/>
      </c:catAx>
      <c:valAx>
        <c:axId val="68803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88030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398858572910946"/>
          <c:y val="0.33778358387019802"/>
          <c:w val="0.4382241907261592"/>
          <c:h val="0.2031255468066491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 2'!$A$5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'Fig 2'!$B$4:$F$4</c:f>
              <c:strCache>
                <c:ptCount val="5"/>
                <c:pt idx="0">
                  <c:v>1980s</c:v>
                </c:pt>
                <c:pt idx="1">
                  <c:v>1990s</c:v>
                </c:pt>
                <c:pt idx="2">
                  <c:v>2000s</c:v>
                </c:pt>
                <c:pt idx="3">
                  <c:v>2010-14</c:v>
                </c:pt>
                <c:pt idx="4">
                  <c:v>2015-19</c:v>
                </c:pt>
              </c:strCache>
            </c:strRef>
          </c:cat>
          <c:val>
            <c:numRef>
              <c:f>'Fig 2'!$B$5:$F$5</c:f>
              <c:numCache>
                <c:formatCode>0</c:formatCode>
                <c:ptCount val="5"/>
                <c:pt idx="0" formatCode="General">
                  <c:v>-40</c:v>
                </c:pt>
                <c:pt idx="1">
                  <c:v>-12.3</c:v>
                </c:pt>
                <c:pt idx="2">
                  <c:v>8.8000000000000007</c:v>
                </c:pt>
                <c:pt idx="3">
                  <c:v>15.6</c:v>
                </c:pt>
                <c:pt idx="4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CF-4258-BA9C-089E1987D981}"/>
            </c:ext>
          </c:extLst>
        </c:ser>
        <c:ser>
          <c:idx val="1"/>
          <c:order val="1"/>
          <c:tx>
            <c:strRef>
              <c:f>'Fig 2'!$A$6</c:f>
              <c:strCache>
                <c:ptCount val="1"/>
                <c:pt idx="0">
                  <c:v>Indonesia</c:v>
                </c:pt>
              </c:strCache>
            </c:strRef>
          </c:tx>
          <c:spPr>
            <a:blipFill>
              <a:blip xmlns:r="http://schemas.openxmlformats.org/officeDocument/2006/relationships" r:embed="rId3"/>
              <a:tile tx="0" ty="0" sx="100000" sy="100000" flip="none" algn="tl"/>
            </a:blipFill>
            <a:ln>
              <a:noFill/>
            </a:ln>
            <a:effectLst/>
          </c:spPr>
          <c:invertIfNegative val="0"/>
          <c:cat>
            <c:strRef>
              <c:f>'Fig 2'!$B$4:$F$4</c:f>
              <c:strCache>
                <c:ptCount val="5"/>
                <c:pt idx="0">
                  <c:v>1980s</c:v>
                </c:pt>
                <c:pt idx="1">
                  <c:v>1990s</c:v>
                </c:pt>
                <c:pt idx="2">
                  <c:v>2000s</c:v>
                </c:pt>
                <c:pt idx="3">
                  <c:v>2010-14</c:v>
                </c:pt>
                <c:pt idx="4">
                  <c:v>2015-19</c:v>
                </c:pt>
              </c:strCache>
            </c:strRef>
          </c:cat>
          <c:val>
            <c:numRef>
              <c:f>'Fig 2'!$B$6:$F$6</c:f>
              <c:numCache>
                <c:formatCode>0</c:formatCode>
                <c:ptCount val="5"/>
                <c:pt idx="0" formatCode="General">
                  <c:v>4</c:v>
                </c:pt>
                <c:pt idx="1">
                  <c:v>-2</c:v>
                </c:pt>
                <c:pt idx="2">
                  <c:v>9</c:v>
                </c:pt>
                <c:pt idx="3">
                  <c:v>24.8</c:v>
                </c:pt>
                <c:pt idx="4">
                  <c:v>31.8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CF-4258-BA9C-089E1987D981}"/>
            </c:ext>
          </c:extLst>
        </c:ser>
        <c:ser>
          <c:idx val="2"/>
          <c:order val="2"/>
          <c:tx>
            <c:strRef>
              <c:f>'Fig 2'!$A$7</c:f>
              <c:strCache>
                <c:ptCount val="1"/>
                <c:pt idx="0">
                  <c:v>Philippines</c:v>
                </c:pt>
              </c:strCache>
            </c:strRef>
          </c:tx>
          <c:spPr>
            <a:blipFill>
              <a:blip xmlns:r="http://schemas.openxmlformats.org/officeDocument/2006/relationships" r:embed="rId4"/>
              <a:tile tx="0" ty="0" sx="100000" sy="100000" flip="none" algn="tl"/>
            </a:blipFill>
            <a:ln>
              <a:noFill/>
            </a:ln>
            <a:effectLst/>
          </c:spPr>
          <c:invertIfNegative val="0"/>
          <c:cat>
            <c:strRef>
              <c:f>'Fig 2'!$B$4:$F$4</c:f>
              <c:strCache>
                <c:ptCount val="5"/>
                <c:pt idx="0">
                  <c:v>1980s</c:v>
                </c:pt>
                <c:pt idx="1">
                  <c:v>1990s</c:v>
                </c:pt>
                <c:pt idx="2">
                  <c:v>2000s</c:v>
                </c:pt>
                <c:pt idx="3">
                  <c:v>2010-14</c:v>
                </c:pt>
                <c:pt idx="4">
                  <c:v>2015-19</c:v>
                </c:pt>
              </c:strCache>
            </c:strRef>
          </c:cat>
          <c:val>
            <c:numRef>
              <c:f>'Fig 2'!$B$7:$F$7</c:f>
              <c:numCache>
                <c:formatCode>0</c:formatCode>
                <c:ptCount val="5"/>
                <c:pt idx="0" formatCode="General">
                  <c:v>6</c:v>
                </c:pt>
                <c:pt idx="1">
                  <c:v>26</c:v>
                </c:pt>
                <c:pt idx="2">
                  <c:v>23</c:v>
                </c:pt>
                <c:pt idx="3">
                  <c:v>31.5</c:v>
                </c:pt>
                <c:pt idx="4">
                  <c:v>37.299999999999997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CF-4258-BA9C-089E1987D981}"/>
            </c:ext>
          </c:extLst>
        </c:ser>
        <c:ser>
          <c:idx val="3"/>
          <c:order val="3"/>
          <c:tx>
            <c:strRef>
              <c:f>'Fig 2'!$A$8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'Fig 2'!$B$4:$F$4</c:f>
              <c:strCache>
                <c:ptCount val="5"/>
                <c:pt idx="0">
                  <c:v>1980s</c:v>
                </c:pt>
                <c:pt idx="1">
                  <c:v>1990s</c:v>
                </c:pt>
                <c:pt idx="2">
                  <c:v>2000s</c:v>
                </c:pt>
                <c:pt idx="3">
                  <c:v>2010-14</c:v>
                </c:pt>
                <c:pt idx="4">
                  <c:v>2015-19</c:v>
                </c:pt>
              </c:strCache>
            </c:strRef>
          </c:cat>
          <c:val>
            <c:numRef>
              <c:f>'Fig 2'!$B$8:$F$8</c:f>
              <c:numCache>
                <c:formatCode>General</c:formatCode>
                <c:ptCount val="5"/>
                <c:pt idx="0">
                  <c:v>47</c:v>
                </c:pt>
                <c:pt idx="1">
                  <c:v>46</c:v>
                </c:pt>
                <c:pt idx="2">
                  <c:v>37</c:v>
                </c:pt>
                <c:pt idx="3">
                  <c:v>23</c:v>
                </c:pt>
                <c:pt idx="4" formatCode="0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CF-4258-BA9C-089E1987D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2724400"/>
        <c:axId val="722725056"/>
      </c:barChart>
      <c:catAx>
        <c:axId val="72272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22725056"/>
        <c:crosses val="autoZero"/>
        <c:auto val="1"/>
        <c:lblAlgn val="ctr"/>
        <c:lblOffset val="100"/>
        <c:noMultiLvlLbl val="0"/>
      </c:catAx>
      <c:valAx>
        <c:axId val="722725056"/>
        <c:scaling>
          <c:orientation val="minMax"/>
          <c:max val="50"/>
          <c:min val="-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2272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032108486439198"/>
          <c:y val="0.68594050743657042"/>
          <c:w val="0.70713560804899389"/>
          <c:h val="0.165911587440458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zh-CN"/>
    </a:p>
  </c:txPr>
  <c:externalData r:id="rId5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Sheet11!$B$2</c:f>
              <c:strCache>
                <c:ptCount val="1"/>
                <c:pt idx="0">
                  <c:v>US$b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Sheet11!$A$3:$A$6</c:f>
              <c:strCache>
                <c:ptCount val="4"/>
                <c:pt idx="0">
                  <c:v>China</c:v>
                </c:pt>
                <c:pt idx="1">
                  <c:v>US</c:v>
                </c:pt>
                <c:pt idx="2">
                  <c:v>EU</c:v>
                </c:pt>
                <c:pt idx="3">
                  <c:v>Japan</c:v>
                </c:pt>
              </c:strCache>
            </c:strRef>
          </c:cat>
          <c:val>
            <c:numRef>
              <c:f>Sheet11!$B$3:$B$6</c:f>
              <c:numCache>
                <c:formatCode>General</c:formatCode>
                <c:ptCount val="4"/>
                <c:pt idx="0">
                  <c:v>191.6</c:v>
                </c:pt>
                <c:pt idx="1">
                  <c:v>106.1</c:v>
                </c:pt>
                <c:pt idx="2">
                  <c:v>44.9</c:v>
                </c:pt>
                <c:pt idx="3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7-4BB2-9156-0AF7029D3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7675056"/>
        <c:axId val="777674728"/>
      </c:barChart>
      <c:catAx>
        <c:axId val="77767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77674728"/>
        <c:crosses val="autoZero"/>
        <c:auto val="1"/>
        <c:lblAlgn val="ctr"/>
        <c:lblOffset val="100"/>
        <c:noMultiLvlLbl val="0"/>
      </c:catAx>
      <c:valAx>
        <c:axId val="777674728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77675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Sheet10!$B$3</c:f>
              <c:strCache>
                <c:ptCount val="1"/>
                <c:pt idx="0">
                  <c:v>NRA</c:v>
                </c:pt>
              </c:strCache>
            </c:strRef>
          </c:tx>
          <c:spPr>
            <a:blipFill>
              <a:blip xmlns:r="http://schemas.openxmlformats.org/officeDocument/2006/relationships" r:embed="rId3"/>
              <a:tile tx="0" ty="0" sx="100000" sy="100000" flip="none" algn="tl"/>
            </a:blipFill>
            <a:ln>
              <a:noFill/>
            </a:ln>
            <a:effectLst/>
          </c:spPr>
          <c:invertIfNegative val="0"/>
          <c:cat>
            <c:strRef>
              <c:f>Sheet10!$A$4:$A$14</c:f>
              <c:strCache>
                <c:ptCount val="11"/>
                <c:pt idx="0">
                  <c:v>Sugar</c:v>
                </c:pt>
                <c:pt idx="1">
                  <c:v>Rapeseed</c:v>
                </c:pt>
                <c:pt idx="2">
                  <c:v>Cotton</c:v>
                </c:pt>
                <c:pt idx="3">
                  <c:v>Soybean</c:v>
                </c:pt>
                <c:pt idx="4">
                  <c:v>Milk</c:v>
                </c:pt>
                <c:pt idx="5">
                  <c:v>Maize</c:v>
                </c:pt>
                <c:pt idx="6">
                  <c:v>Wheat</c:v>
                </c:pt>
                <c:pt idx="7">
                  <c:v>Poultry</c:v>
                </c:pt>
                <c:pt idx="8">
                  <c:v>Beef</c:v>
                </c:pt>
                <c:pt idx="9">
                  <c:v>Pork</c:v>
                </c:pt>
                <c:pt idx="10">
                  <c:v>Rice</c:v>
                </c:pt>
              </c:strCache>
            </c:strRef>
          </c:cat>
          <c:val>
            <c:numRef>
              <c:f>Sheet10!$B$4:$B$14</c:f>
              <c:numCache>
                <c:formatCode>0</c:formatCode>
                <c:ptCount val="11"/>
                <c:pt idx="0">
                  <c:v>98.21</c:v>
                </c:pt>
                <c:pt idx="1">
                  <c:v>75</c:v>
                </c:pt>
                <c:pt idx="2">
                  <c:v>69.09</c:v>
                </c:pt>
                <c:pt idx="3">
                  <c:v>52.44</c:v>
                </c:pt>
                <c:pt idx="4">
                  <c:v>43.89</c:v>
                </c:pt>
                <c:pt idx="5">
                  <c:v>32.76</c:v>
                </c:pt>
                <c:pt idx="6">
                  <c:v>21.24</c:v>
                </c:pt>
                <c:pt idx="7">
                  <c:v>17.25</c:v>
                </c:pt>
                <c:pt idx="8">
                  <c:v>14.69</c:v>
                </c:pt>
                <c:pt idx="9">
                  <c:v>12.21</c:v>
                </c:pt>
                <c:pt idx="10">
                  <c:v>9.81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82-432E-BAA4-17079F0FD0FE}"/>
            </c:ext>
          </c:extLst>
        </c:ser>
        <c:ser>
          <c:idx val="1"/>
          <c:order val="1"/>
          <c:tx>
            <c:strRef>
              <c:f>Sheet10!$C$3</c:f>
              <c:strCache>
                <c:ptCount val="1"/>
                <c:pt idx="0">
                  <c:v>CTE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Sheet10!$A$4:$A$14</c:f>
              <c:strCache>
                <c:ptCount val="11"/>
                <c:pt idx="0">
                  <c:v>Sugar</c:v>
                </c:pt>
                <c:pt idx="1">
                  <c:v>Rapeseed</c:v>
                </c:pt>
                <c:pt idx="2">
                  <c:v>Cotton</c:v>
                </c:pt>
                <c:pt idx="3">
                  <c:v>Soybean</c:v>
                </c:pt>
                <c:pt idx="4">
                  <c:v>Milk</c:v>
                </c:pt>
                <c:pt idx="5">
                  <c:v>Maize</c:v>
                </c:pt>
                <c:pt idx="6">
                  <c:v>Wheat</c:v>
                </c:pt>
                <c:pt idx="7">
                  <c:v>Poultry</c:v>
                </c:pt>
                <c:pt idx="8">
                  <c:v>Beef</c:v>
                </c:pt>
                <c:pt idx="9">
                  <c:v>Pork</c:v>
                </c:pt>
                <c:pt idx="10">
                  <c:v>Rice</c:v>
                </c:pt>
              </c:strCache>
            </c:strRef>
          </c:cat>
          <c:val>
            <c:numRef>
              <c:f>Sheet10!$C$4:$C$14</c:f>
              <c:numCache>
                <c:formatCode>General</c:formatCode>
                <c:ptCount val="11"/>
                <c:pt idx="0">
                  <c:v>55</c:v>
                </c:pt>
                <c:pt idx="1">
                  <c:v>98</c:v>
                </c:pt>
                <c:pt idx="2">
                  <c:v>55</c:v>
                </c:pt>
                <c:pt idx="3">
                  <c:v>33</c:v>
                </c:pt>
                <c:pt idx="4">
                  <c:v>52</c:v>
                </c:pt>
                <c:pt idx="5">
                  <c:v>25</c:v>
                </c:pt>
                <c:pt idx="6">
                  <c:v>23</c:v>
                </c:pt>
                <c:pt idx="7">
                  <c:v>19</c:v>
                </c:pt>
                <c:pt idx="8">
                  <c:v>16</c:v>
                </c:pt>
                <c:pt idx="9">
                  <c:v>14</c:v>
                </c:pt>
                <c:pt idx="1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82-432E-BAA4-17079F0FD0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2942352"/>
        <c:axId val="772941368"/>
      </c:barChart>
      <c:catAx>
        <c:axId val="77294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72941368"/>
        <c:crosses val="autoZero"/>
        <c:auto val="1"/>
        <c:lblAlgn val="ctr"/>
        <c:lblOffset val="100"/>
        <c:noMultiLvlLbl val="0"/>
      </c:catAx>
      <c:valAx>
        <c:axId val="77294136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7294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7068088363954506"/>
          <c:y val="0.29224482356372117"/>
          <c:w val="0.31361903037982319"/>
          <c:h val="7.812554680664918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zh-CN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'Slide 6'!$C$3</c:f>
              <c:strCache>
                <c:ptCount val="1"/>
                <c:pt idx="0">
                  <c:v>Int'l price (LHS, US$)</c:v>
                </c:pt>
              </c:strCache>
            </c:strRef>
          </c:tx>
          <c:spPr>
            <a:ln w="571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'Slide 6'!$B$4:$B$54</c:f>
              <c:numCache>
                <c:formatCode>General</c:formatCode>
                <c:ptCount val="5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</c:numCache>
            </c:numRef>
          </c:cat>
          <c:val>
            <c:numRef>
              <c:f>'Slide 6'!$C$4:$C$54</c:f>
              <c:numCache>
                <c:formatCode>0</c:formatCode>
                <c:ptCount val="51"/>
                <c:pt idx="0">
                  <c:v>126.30833333299999</c:v>
                </c:pt>
                <c:pt idx="1">
                  <c:v>111.53749999999999</c:v>
                </c:pt>
                <c:pt idx="2">
                  <c:v>129.44916666699999</c:v>
                </c:pt>
                <c:pt idx="3">
                  <c:v>289.58</c:v>
                </c:pt>
                <c:pt idx="4">
                  <c:v>517.16499999999996</c:v>
                </c:pt>
                <c:pt idx="5">
                  <c:v>341.42833333300001</c:v>
                </c:pt>
                <c:pt idx="6">
                  <c:v>234.68083333300001</c:v>
                </c:pt>
                <c:pt idx="7">
                  <c:v>252.22499999999999</c:v>
                </c:pt>
                <c:pt idx="8">
                  <c:v>345.65750000000003</c:v>
                </c:pt>
                <c:pt idx="9">
                  <c:v>313.06916666699999</c:v>
                </c:pt>
                <c:pt idx="10">
                  <c:v>410.74250000000001</c:v>
                </c:pt>
                <c:pt idx="11">
                  <c:v>458.98916666700001</c:v>
                </c:pt>
                <c:pt idx="12">
                  <c:v>272.48166666700001</c:v>
                </c:pt>
                <c:pt idx="13">
                  <c:v>256.80250000000001</c:v>
                </c:pt>
                <c:pt idx="14">
                  <c:v>232.499166667</c:v>
                </c:pt>
                <c:pt idx="15">
                  <c:v>196.929166667</c:v>
                </c:pt>
                <c:pt idx="16">
                  <c:v>186.245</c:v>
                </c:pt>
                <c:pt idx="17">
                  <c:v>214.60833333299999</c:v>
                </c:pt>
                <c:pt idx="18">
                  <c:v>277.47083333299997</c:v>
                </c:pt>
                <c:pt idx="19">
                  <c:v>299.16250000000002</c:v>
                </c:pt>
                <c:pt idx="20">
                  <c:v>270.85416666700002</c:v>
                </c:pt>
                <c:pt idx="21">
                  <c:v>293.27916666700003</c:v>
                </c:pt>
                <c:pt idx="22">
                  <c:v>268.22083333299997</c:v>
                </c:pt>
                <c:pt idx="23">
                  <c:v>235.41249999999999</c:v>
                </c:pt>
                <c:pt idx="24">
                  <c:v>267.59166666700003</c:v>
                </c:pt>
                <c:pt idx="25">
                  <c:v>320.95833333299998</c:v>
                </c:pt>
                <c:pt idx="26">
                  <c:v>338.875</c:v>
                </c:pt>
                <c:pt idx="27">
                  <c:v>303.51</c:v>
                </c:pt>
                <c:pt idx="28">
                  <c:v>304.15833333299997</c:v>
                </c:pt>
                <c:pt idx="29">
                  <c:v>248.41666666699999</c:v>
                </c:pt>
                <c:pt idx="30">
                  <c:v>202.39583333300001</c:v>
                </c:pt>
                <c:pt idx="31">
                  <c:v>172.83833333300001</c:v>
                </c:pt>
                <c:pt idx="32">
                  <c:v>191.87333333300001</c:v>
                </c:pt>
                <c:pt idx="33">
                  <c:v>197.616666667</c:v>
                </c:pt>
                <c:pt idx="34">
                  <c:v>237.66666666667001</c:v>
                </c:pt>
                <c:pt idx="35">
                  <c:v>286.27083333333002</c:v>
                </c:pt>
                <c:pt idx="36">
                  <c:v>304.87638888889001</c:v>
                </c:pt>
                <c:pt idx="37">
                  <c:v>326.43194444444998</c:v>
                </c:pt>
                <c:pt idx="38">
                  <c:v>650.1875</c:v>
                </c:pt>
                <c:pt idx="39">
                  <c:v>554.99305555555998</c:v>
                </c:pt>
                <c:pt idx="40">
                  <c:v>488.90694444444</c:v>
                </c:pt>
                <c:pt idx="41">
                  <c:v>543.02916666666999</c:v>
                </c:pt>
                <c:pt idx="42">
                  <c:v>562.98333333333301</c:v>
                </c:pt>
                <c:pt idx="43">
                  <c:v>505.89166666666699</c:v>
                </c:pt>
                <c:pt idx="44">
                  <c:v>422.83333333333297</c:v>
                </c:pt>
                <c:pt idx="45">
                  <c:v>386</c:v>
                </c:pt>
                <c:pt idx="46">
                  <c:v>396.16666666666703</c:v>
                </c:pt>
                <c:pt idx="47">
                  <c:v>398.9</c:v>
                </c:pt>
                <c:pt idx="48">
                  <c:v>420.7</c:v>
                </c:pt>
                <c:pt idx="49">
                  <c:v>418</c:v>
                </c:pt>
                <c:pt idx="50">
                  <c:v>496.8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0E-4CEC-BC52-2219075F2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0475272"/>
        <c:axId val="1060483144"/>
      </c:lineChart>
      <c:lineChart>
        <c:grouping val="standard"/>
        <c:varyColors val="0"/>
        <c:ser>
          <c:idx val="1"/>
          <c:order val="1"/>
          <c:tx>
            <c:strRef>
              <c:f>'Slide 6'!$D$3</c:f>
              <c:strCache>
                <c:ptCount val="1"/>
                <c:pt idx="0">
                  <c:v>NRA all countries (RHS, %)</c:v>
                </c:pt>
              </c:strCache>
            </c:strRef>
          </c:tx>
          <c:spPr>
            <a:ln w="571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'Slide 6'!$B$4:$B$54</c:f>
              <c:numCache>
                <c:formatCode>General</c:formatCode>
                <c:ptCount val="5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</c:numCache>
            </c:numRef>
          </c:cat>
          <c:val>
            <c:numRef>
              <c:f>'Slide 6'!$D$4:$D$54</c:f>
              <c:numCache>
                <c:formatCode>0</c:formatCode>
                <c:ptCount val="51"/>
                <c:pt idx="0">
                  <c:v>20.637889999999999</c:v>
                </c:pt>
                <c:pt idx="1">
                  <c:v>30.834769999999999</c:v>
                </c:pt>
                <c:pt idx="2">
                  <c:v>45.748710000000003</c:v>
                </c:pt>
                <c:pt idx="3">
                  <c:v>-0.83433469999999998</c:v>
                </c:pt>
                <c:pt idx="4">
                  <c:v>-41.655760000000001</c:v>
                </c:pt>
                <c:pt idx="5">
                  <c:v>-8.5070510000000006</c:v>
                </c:pt>
                <c:pt idx="6">
                  <c:v>13.248810000000001</c:v>
                </c:pt>
                <c:pt idx="7">
                  <c:v>21.896350000000002</c:v>
                </c:pt>
                <c:pt idx="8">
                  <c:v>7.9799810000000004</c:v>
                </c:pt>
                <c:pt idx="9">
                  <c:v>24.03342</c:v>
                </c:pt>
                <c:pt idx="10">
                  <c:v>-4.2411669999999999</c:v>
                </c:pt>
                <c:pt idx="11">
                  <c:v>-29.444939999999999</c:v>
                </c:pt>
                <c:pt idx="12">
                  <c:v>-13.82155</c:v>
                </c:pt>
                <c:pt idx="13">
                  <c:v>-7.6949670000000001</c:v>
                </c:pt>
                <c:pt idx="14">
                  <c:v>7.2463540000000002</c:v>
                </c:pt>
                <c:pt idx="15">
                  <c:v>26.707820000000002</c:v>
                </c:pt>
                <c:pt idx="16">
                  <c:v>37.827190000000002</c:v>
                </c:pt>
                <c:pt idx="17">
                  <c:v>38.801900000000003</c:v>
                </c:pt>
                <c:pt idx="18">
                  <c:v>17.261600000000001</c:v>
                </c:pt>
                <c:pt idx="19">
                  <c:v>11.919040000000001</c:v>
                </c:pt>
                <c:pt idx="20">
                  <c:v>15.355029999999999</c:v>
                </c:pt>
                <c:pt idx="21">
                  <c:v>16.801079999999999</c:v>
                </c:pt>
                <c:pt idx="22">
                  <c:v>19.71115</c:v>
                </c:pt>
                <c:pt idx="23">
                  <c:v>26.477879999999999</c:v>
                </c:pt>
                <c:pt idx="24">
                  <c:v>44.581400000000002</c:v>
                </c:pt>
                <c:pt idx="25">
                  <c:v>37.843110000000003</c:v>
                </c:pt>
                <c:pt idx="26">
                  <c:v>20.18675</c:v>
                </c:pt>
                <c:pt idx="27">
                  <c:v>18.70186</c:v>
                </c:pt>
                <c:pt idx="28">
                  <c:v>14.137549999999999</c:v>
                </c:pt>
                <c:pt idx="29">
                  <c:v>26.05067</c:v>
                </c:pt>
                <c:pt idx="30">
                  <c:v>40.748660000000001</c:v>
                </c:pt>
                <c:pt idx="31">
                  <c:v>42.845829999999999</c:v>
                </c:pt>
                <c:pt idx="32">
                  <c:v>36.630189999999999</c:v>
                </c:pt>
                <c:pt idx="33">
                  <c:v>40.70673</c:v>
                </c:pt>
                <c:pt idx="34">
                  <c:v>33.197139999999997</c:v>
                </c:pt>
                <c:pt idx="35">
                  <c:v>29.633240000000001</c:v>
                </c:pt>
                <c:pt idx="36">
                  <c:v>25.941220000000001</c:v>
                </c:pt>
                <c:pt idx="37">
                  <c:v>15.430730000000001</c:v>
                </c:pt>
                <c:pt idx="38">
                  <c:v>-25.213699999999999</c:v>
                </c:pt>
                <c:pt idx="39">
                  <c:v>-10.544499999999999</c:v>
                </c:pt>
                <c:pt idx="40">
                  <c:v>12.453799999999999</c:v>
                </c:pt>
                <c:pt idx="41">
                  <c:v>2.8075999999999999</c:v>
                </c:pt>
                <c:pt idx="42">
                  <c:v>25.7744</c:v>
                </c:pt>
                <c:pt idx="43">
                  <c:v>35.976399999999998</c:v>
                </c:pt>
                <c:pt idx="44">
                  <c:v>40.000700000000002</c:v>
                </c:pt>
                <c:pt idx="45">
                  <c:v>41.780099999999997</c:v>
                </c:pt>
                <c:pt idx="46">
                  <c:v>28.717300000000002</c:v>
                </c:pt>
                <c:pt idx="47">
                  <c:v>28.521899999999999</c:v>
                </c:pt>
                <c:pt idx="48">
                  <c:v>18.365500000000001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0E-4CEC-BC52-2219075F2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0489704"/>
        <c:axId val="1060481176"/>
      </c:lineChart>
      <c:catAx>
        <c:axId val="1060475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60483144"/>
        <c:crosses val="autoZero"/>
        <c:auto val="1"/>
        <c:lblAlgn val="ctr"/>
        <c:lblOffset val="100"/>
        <c:noMultiLvlLbl val="0"/>
      </c:catAx>
      <c:valAx>
        <c:axId val="1060483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60475272"/>
        <c:crosses val="autoZero"/>
        <c:crossBetween val="between"/>
      </c:valAx>
      <c:valAx>
        <c:axId val="1060481176"/>
        <c:scaling>
          <c:orientation val="minMax"/>
          <c:max val="50"/>
          <c:min val="-40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60489704"/>
        <c:crosses val="max"/>
        <c:crossBetween val="between"/>
      </c:valAx>
      <c:catAx>
        <c:axId val="1060489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60481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'Food prices'!$B$3</c:f>
              <c:strCache>
                <c:ptCount val="1"/>
                <c:pt idx="0">
                  <c:v>Fossil Fuels</c:v>
                </c:pt>
              </c:strCache>
            </c:strRef>
          </c:tx>
          <c:spPr>
            <a:ln w="38100" cap="rnd">
              <a:solidFill>
                <a:sysClr val="windowText" lastClr="0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'Food prices'!$A$30:$A$65</c:f>
              <c:strCache>
                <c:ptCount val="3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2021p</c:v>
                </c:pt>
              </c:strCache>
            </c:strRef>
          </c:cat>
          <c:val>
            <c:numRef>
              <c:f>'Food prices'!$B$30:$B$65</c:f>
              <c:numCache>
                <c:formatCode>0</c:formatCode>
                <c:ptCount val="36"/>
                <c:pt idx="0">
                  <c:v>31.3444335336164</c:v>
                </c:pt>
                <c:pt idx="1">
                  <c:v>32.506869004891101</c:v>
                </c:pt>
                <c:pt idx="2">
                  <c:v>26.264131428879299</c:v>
                </c:pt>
                <c:pt idx="3">
                  <c:v>30.645846764704402</c:v>
                </c:pt>
                <c:pt idx="4">
                  <c:v>36.623943740372503</c:v>
                </c:pt>
                <c:pt idx="5">
                  <c:v>32.258220056387003</c:v>
                </c:pt>
                <c:pt idx="6">
                  <c:v>31.2263954850626</c:v>
                </c:pt>
                <c:pt idx="7">
                  <c:v>27.678438923524201</c:v>
                </c:pt>
                <c:pt idx="8">
                  <c:v>26.887600810147301</c:v>
                </c:pt>
                <c:pt idx="9">
                  <c:v>26.261924785721401</c:v>
                </c:pt>
                <c:pt idx="10">
                  <c:v>32.096553512291003</c:v>
                </c:pt>
                <c:pt idx="11">
                  <c:v>31.5377177966737</c:v>
                </c:pt>
                <c:pt idx="12">
                  <c:v>23.781358079748902</c:v>
                </c:pt>
                <c:pt idx="13">
                  <c:v>30.821270392359501</c:v>
                </c:pt>
                <c:pt idx="14">
                  <c:v>49.516806095367301</c:v>
                </c:pt>
                <c:pt idx="15">
                  <c:v>45.923349869098402</c:v>
                </c:pt>
                <c:pt idx="16">
                  <c:v>45.091603922970499</c:v>
                </c:pt>
                <c:pt idx="17">
                  <c:v>52.347799598459297</c:v>
                </c:pt>
                <c:pt idx="18">
                  <c:v>62.499189533404397</c:v>
                </c:pt>
                <c:pt idx="19">
                  <c:v>85.180180730017597</c:v>
                </c:pt>
                <c:pt idx="20">
                  <c:v>94.232870316464002</c:v>
                </c:pt>
                <c:pt idx="21">
                  <c:v>97.726409182701005</c:v>
                </c:pt>
                <c:pt idx="22">
                  <c:v>125.564825304621</c:v>
                </c:pt>
                <c:pt idx="23">
                  <c:v>82.662871078498895</c:v>
                </c:pt>
                <c:pt idx="24">
                  <c:v>100</c:v>
                </c:pt>
                <c:pt idx="25">
                  <c:v>115.938068414604</c:v>
                </c:pt>
                <c:pt idx="26">
                  <c:v>115.792648289342</c:v>
                </c:pt>
                <c:pt idx="27">
                  <c:v>116.14962167448699</c:v>
                </c:pt>
                <c:pt idx="28">
                  <c:v>109.31833481138101</c:v>
                </c:pt>
                <c:pt idx="29">
                  <c:v>66.205440993654605</c:v>
                </c:pt>
                <c:pt idx="30">
                  <c:v>58.547046867405498</c:v>
                </c:pt>
                <c:pt idx="31">
                  <c:v>69.968380303996895</c:v>
                </c:pt>
                <c:pt idx="32">
                  <c:v>85.489945806625698</c:v>
                </c:pt>
                <c:pt idx="33">
                  <c:v>76.329961218168194</c:v>
                </c:pt>
                <c:pt idx="34">
                  <c:v>52.441960248604097</c:v>
                </c:pt>
                <c:pt idx="35">
                  <c:v>94.7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83-4252-95C2-5DC927F6C2B7}"/>
            </c:ext>
          </c:extLst>
        </c:ser>
        <c:ser>
          <c:idx val="1"/>
          <c:order val="1"/>
          <c:tx>
            <c:strRef>
              <c:f>'Food prices'!$C$3</c:f>
              <c:strCache>
                <c:ptCount val="1"/>
                <c:pt idx="0">
                  <c:v>Food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'Food prices'!$A$30:$A$65</c:f>
              <c:strCache>
                <c:ptCount val="3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2021p</c:v>
                </c:pt>
              </c:strCache>
            </c:strRef>
          </c:cat>
          <c:val>
            <c:numRef>
              <c:f>'Food prices'!$C$30:$C$65</c:f>
              <c:numCache>
                <c:formatCode>0</c:formatCode>
                <c:ptCount val="36"/>
                <c:pt idx="0">
                  <c:v>62.029041176918497</c:v>
                </c:pt>
                <c:pt idx="1">
                  <c:v>60.416526418671602</c:v>
                </c:pt>
                <c:pt idx="2">
                  <c:v>72.312735971502207</c:v>
                </c:pt>
                <c:pt idx="3">
                  <c:v>73.705544779314195</c:v>
                </c:pt>
                <c:pt idx="4">
                  <c:v>66.143138666927598</c:v>
                </c:pt>
                <c:pt idx="5">
                  <c:v>66.043605462525505</c:v>
                </c:pt>
                <c:pt idx="6">
                  <c:v>64.563184770804298</c:v>
                </c:pt>
                <c:pt idx="7">
                  <c:v>62.697901033197503</c:v>
                </c:pt>
                <c:pt idx="8">
                  <c:v>69.433682431768005</c:v>
                </c:pt>
                <c:pt idx="9">
                  <c:v>68.532651178375005</c:v>
                </c:pt>
                <c:pt idx="10">
                  <c:v>75.374937574787396</c:v>
                </c:pt>
                <c:pt idx="11">
                  <c:v>73.0978600058951</c:v>
                </c:pt>
                <c:pt idx="12">
                  <c:v>69.728753123541097</c:v>
                </c:pt>
                <c:pt idx="13">
                  <c:v>59.732466377802503</c:v>
                </c:pt>
                <c:pt idx="14">
                  <c:v>58.930113089303603</c:v>
                </c:pt>
                <c:pt idx="15">
                  <c:v>63.639910562407003</c:v>
                </c:pt>
                <c:pt idx="16">
                  <c:v>68.441930399021103</c:v>
                </c:pt>
                <c:pt idx="17">
                  <c:v>70.568890269639098</c:v>
                </c:pt>
                <c:pt idx="18">
                  <c:v>74.793368303265694</c:v>
                </c:pt>
                <c:pt idx="19">
                  <c:v>71.221735376549006</c:v>
                </c:pt>
                <c:pt idx="20">
                  <c:v>75.327077590189205</c:v>
                </c:pt>
                <c:pt idx="21">
                  <c:v>87.882512128218195</c:v>
                </c:pt>
                <c:pt idx="22">
                  <c:v>108.898740696644</c:v>
                </c:pt>
                <c:pt idx="23">
                  <c:v>96.398157272034197</c:v>
                </c:pt>
                <c:pt idx="24">
                  <c:v>100</c:v>
                </c:pt>
                <c:pt idx="25">
                  <c:v>110.336681952419</c:v>
                </c:pt>
                <c:pt idx="26">
                  <c:v>112.685180535019</c:v>
                </c:pt>
                <c:pt idx="27">
                  <c:v>104.465735423257</c:v>
                </c:pt>
                <c:pt idx="28">
                  <c:v>97.966206165710204</c:v>
                </c:pt>
                <c:pt idx="29">
                  <c:v>90.400286160238807</c:v>
                </c:pt>
                <c:pt idx="30">
                  <c:v>95.312294941261499</c:v>
                </c:pt>
                <c:pt idx="31">
                  <c:v>92.685689184018798</c:v>
                </c:pt>
                <c:pt idx="32">
                  <c:v>88.865802655501895</c:v>
                </c:pt>
                <c:pt idx="33">
                  <c:v>87.436358488249795</c:v>
                </c:pt>
                <c:pt idx="34">
                  <c:v>93.422315220164705</c:v>
                </c:pt>
                <c:pt idx="35">
                  <c:v>117.8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83-4252-95C2-5DC927F6C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7091056"/>
        <c:axId val="617091384"/>
      </c:lineChart>
      <c:catAx>
        <c:axId val="61709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17091384"/>
        <c:crosses val="autoZero"/>
        <c:auto val="1"/>
        <c:lblAlgn val="ctr"/>
        <c:lblOffset val="100"/>
        <c:noMultiLvlLbl val="0"/>
      </c:catAx>
      <c:valAx>
        <c:axId val="617091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1709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40266841644791"/>
          <c:y val="7.4850800731700376E-2"/>
          <c:w val="0.30886132983377074"/>
          <c:h val="0.2055842824886464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26106F9-EE18-4641-B047-3EC9021D26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0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355"/>
            <a:ext cx="5438775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B39C7ED5-F18F-47D8-84E8-8FBC4B16D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AU"/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163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55455 w 4848"/>
                  <a:gd name="T1" fmla="*/ 2147483646 h 432"/>
                  <a:gd name="T2" fmla="*/ 0 w 4848"/>
                  <a:gd name="T3" fmla="*/ 2147483646 h 432"/>
                  <a:gd name="T4" fmla="*/ 0 w 4848"/>
                  <a:gd name="T5" fmla="*/ 0 h 432"/>
                  <a:gd name="T6" fmla="*/ 255455 w 4848"/>
                  <a:gd name="T7" fmla="*/ 0 h 432"/>
                  <a:gd name="T8" fmla="*/ 255455 w 4848"/>
                  <a:gd name="T9" fmla="*/ 2147483646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88 w 15"/>
                    <a:gd name="T1" fmla="*/ 3 h 23"/>
                    <a:gd name="T2" fmla="*/ 264 w 15"/>
                    <a:gd name="T3" fmla="*/ 3 h 23"/>
                    <a:gd name="T4" fmla="*/ 233 w 15"/>
                    <a:gd name="T5" fmla="*/ 3 h 23"/>
                    <a:gd name="T6" fmla="*/ 8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38 w 20"/>
                    <a:gd name="T3" fmla="*/ 3 h 23"/>
                    <a:gd name="T4" fmla="*/ 7 w 20"/>
                    <a:gd name="T5" fmla="*/ 3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39 w 30"/>
                    <a:gd name="T1" fmla="*/ 2 h 42"/>
                    <a:gd name="T2" fmla="*/ 8 w 30"/>
                    <a:gd name="T3" fmla="*/ 2 h 42"/>
                    <a:gd name="T4" fmla="*/ 0 w 30"/>
                    <a:gd name="T5" fmla="*/ 2 h 42"/>
                    <a:gd name="T6" fmla="*/ 39 w 30"/>
                    <a:gd name="T7" fmla="*/ 2 h 42"/>
                    <a:gd name="T8" fmla="*/ 61 w 30"/>
                    <a:gd name="T9" fmla="*/ 2 h 42"/>
                    <a:gd name="T10" fmla="*/ 57 w 30"/>
                    <a:gd name="T11" fmla="*/ 2 h 42"/>
                    <a:gd name="T12" fmla="*/ 39 w 30"/>
                    <a:gd name="T13" fmla="*/ 2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3 h 46"/>
                    <a:gd name="T10" fmla="*/ 12 w 65"/>
                    <a:gd name="T11" fmla="*/ 3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2 h 47"/>
                    <a:gd name="T2" fmla="*/ 18 w 69"/>
                    <a:gd name="T3" fmla="*/ 2 h 47"/>
                    <a:gd name="T4" fmla="*/ 34 w 69"/>
                    <a:gd name="T5" fmla="*/ 1 h 47"/>
                    <a:gd name="T6" fmla="*/ 41 w 69"/>
                    <a:gd name="T7" fmla="*/ 2 h 47"/>
                    <a:gd name="T8" fmla="*/ 34 w 69"/>
                    <a:gd name="T9" fmla="*/ 2 h 47"/>
                    <a:gd name="T10" fmla="*/ 28 w 69"/>
                    <a:gd name="T11" fmla="*/ 2 h 47"/>
                    <a:gd name="T12" fmla="*/ 22 w 69"/>
                    <a:gd name="T13" fmla="*/ 2 h 47"/>
                    <a:gd name="T14" fmla="*/ 16 w 69"/>
                    <a:gd name="T15" fmla="*/ 2 h 47"/>
                    <a:gd name="T16" fmla="*/ 12 w 69"/>
                    <a:gd name="T17" fmla="*/ 2 h 47"/>
                    <a:gd name="T18" fmla="*/ 0 w 69"/>
                    <a:gd name="T19" fmla="*/ 2 h 47"/>
                    <a:gd name="T20" fmla="*/ 0 w 69"/>
                    <a:gd name="T21" fmla="*/ 2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2 h 277"/>
                    <a:gd name="T6" fmla="*/ 76 w 355"/>
                    <a:gd name="T7" fmla="*/ 2 h 277"/>
                    <a:gd name="T8" fmla="*/ 92 w 355"/>
                    <a:gd name="T9" fmla="*/ 2 h 277"/>
                    <a:gd name="T10" fmla="*/ 122 w 355"/>
                    <a:gd name="T11" fmla="*/ 2 h 277"/>
                    <a:gd name="T12" fmla="*/ 136 w 355"/>
                    <a:gd name="T13" fmla="*/ 2 h 277"/>
                    <a:gd name="T14" fmla="*/ 148 w 355"/>
                    <a:gd name="T15" fmla="*/ 2 h 277"/>
                    <a:gd name="T16" fmla="*/ 154 w 355"/>
                    <a:gd name="T17" fmla="*/ 2 h 277"/>
                    <a:gd name="T18" fmla="*/ 176 w 355"/>
                    <a:gd name="T19" fmla="*/ 2 h 277"/>
                    <a:gd name="T20" fmla="*/ 170 w 355"/>
                    <a:gd name="T21" fmla="*/ 2 h 277"/>
                    <a:gd name="T22" fmla="*/ 177 w 355"/>
                    <a:gd name="T23" fmla="*/ 2 h 277"/>
                    <a:gd name="T24" fmla="*/ 177 w 355"/>
                    <a:gd name="T25" fmla="*/ 2 h 277"/>
                    <a:gd name="T26" fmla="*/ 193 w 355"/>
                    <a:gd name="T27" fmla="*/ 2 h 277"/>
                    <a:gd name="T28" fmla="*/ 213 w 355"/>
                    <a:gd name="T29" fmla="*/ 2 h 277"/>
                    <a:gd name="T30" fmla="*/ 231 w 355"/>
                    <a:gd name="T31" fmla="*/ 2 h 277"/>
                    <a:gd name="T32" fmla="*/ 249 w 355"/>
                    <a:gd name="T33" fmla="*/ 2 h 277"/>
                    <a:gd name="T34" fmla="*/ 273 w 355"/>
                    <a:gd name="T35" fmla="*/ 3 h 277"/>
                    <a:gd name="T36" fmla="*/ 291 w 355"/>
                    <a:gd name="T37" fmla="*/ 3 h 277"/>
                    <a:gd name="T38" fmla="*/ 329 w 355"/>
                    <a:gd name="T39" fmla="*/ 3 h 277"/>
                    <a:gd name="T40" fmla="*/ 319 w 355"/>
                    <a:gd name="T41" fmla="*/ 3 h 277"/>
                    <a:gd name="T42" fmla="*/ 299 w 355"/>
                    <a:gd name="T43" fmla="*/ 3 h 277"/>
                    <a:gd name="T44" fmla="*/ 277 w 355"/>
                    <a:gd name="T45" fmla="*/ 3 h 277"/>
                    <a:gd name="T46" fmla="*/ 265 w 355"/>
                    <a:gd name="T47" fmla="*/ 3 h 277"/>
                    <a:gd name="T48" fmla="*/ 229 w 355"/>
                    <a:gd name="T49" fmla="*/ 3 h 277"/>
                    <a:gd name="T50" fmla="*/ 211 w 355"/>
                    <a:gd name="T51" fmla="*/ 3 h 277"/>
                    <a:gd name="T52" fmla="*/ 172 w 355"/>
                    <a:gd name="T53" fmla="*/ 2 h 277"/>
                    <a:gd name="T54" fmla="*/ 160 w 355"/>
                    <a:gd name="T55" fmla="*/ 2 h 277"/>
                    <a:gd name="T56" fmla="*/ 126 w 355"/>
                    <a:gd name="T57" fmla="*/ 2 h 277"/>
                    <a:gd name="T58" fmla="*/ 108 w 355"/>
                    <a:gd name="T59" fmla="*/ 2 h 277"/>
                    <a:gd name="T60" fmla="*/ 94 w 355"/>
                    <a:gd name="T61" fmla="*/ 2 h 277"/>
                    <a:gd name="T62" fmla="*/ 68 w 355"/>
                    <a:gd name="T63" fmla="*/ 2 h 277"/>
                    <a:gd name="T64" fmla="*/ 64 w 355"/>
                    <a:gd name="T65" fmla="*/ 2 h 277"/>
                    <a:gd name="T66" fmla="*/ 58 w 355"/>
                    <a:gd name="T67" fmla="*/ 2 h 277"/>
                    <a:gd name="T68" fmla="*/ 54 w 355"/>
                    <a:gd name="T69" fmla="*/ 2 h 277"/>
                    <a:gd name="T70" fmla="*/ 38 w 355"/>
                    <a:gd name="T71" fmla="*/ 2 h 277"/>
                    <a:gd name="T72" fmla="*/ 20 w 355"/>
                    <a:gd name="T73" fmla="*/ 2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2 h 206"/>
                    <a:gd name="T2" fmla="*/ 66 w 156"/>
                    <a:gd name="T3" fmla="*/ 2 h 206"/>
                    <a:gd name="T4" fmla="*/ 68 w 156"/>
                    <a:gd name="T5" fmla="*/ 2 h 206"/>
                    <a:gd name="T6" fmla="*/ 103 w 156"/>
                    <a:gd name="T7" fmla="*/ 2 h 206"/>
                    <a:gd name="T8" fmla="*/ 129 w 156"/>
                    <a:gd name="T9" fmla="*/ 2 h 206"/>
                    <a:gd name="T10" fmla="*/ 135 w 156"/>
                    <a:gd name="T11" fmla="*/ 2 h 206"/>
                    <a:gd name="T12" fmla="*/ 147 w 156"/>
                    <a:gd name="T13" fmla="*/ 0 h 206"/>
                    <a:gd name="T14" fmla="*/ 173 w 156"/>
                    <a:gd name="T15" fmla="*/ 2 h 206"/>
                    <a:gd name="T16" fmla="*/ 169 w 156"/>
                    <a:gd name="T17" fmla="*/ 2 h 206"/>
                    <a:gd name="T18" fmla="*/ 149 w 156"/>
                    <a:gd name="T19" fmla="*/ 2 h 206"/>
                    <a:gd name="T20" fmla="*/ 155 w 156"/>
                    <a:gd name="T21" fmla="*/ 2 h 206"/>
                    <a:gd name="T22" fmla="*/ 165 w 156"/>
                    <a:gd name="T23" fmla="*/ 2 h 206"/>
                    <a:gd name="T24" fmla="*/ 169 w 156"/>
                    <a:gd name="T25" fmla="*/ 2 h 206"/>
                    <a:gd name="T26" fmla="*/ 151 w 156"/>
                    <a:gd name="T27" fmla="*/ 2 h 206"/>
                    <a:gd name="T28" fmla="*/ 139 w 156"/>
                    <a:gd name="T29" fmla="*/ 2 h 206"/>
                    <a:gd name="T30" fmla="*/ 127 w 156"/>
                    <a:gd name="T31" fmla="*/ 2 h 206"/>
                    <a:gd name="T32" fmla="*/ 123 w 156"/>
                    <a:gd name="T33" fmla="*/ 2 h 206"/>
                    <a:gd name="T34" fmla="*/ 111 w 156"/>
                    <a:gd name="T35" fmla="*/ 2 h 206"/>
                    <a:gd name="T36" fmla="*/ 105 w 156"/>
                    <a:gd name="T37" fmla="*/ 2 h 206"/>
                    <a:gd name="T38" fmla="*/ 76 w 156"/>
                    <a:gd name="T39" fmla="*/ 2 h 206"/>
                    <a:gd name="T40" fmla="*/ 72 w 156"/>
                    <a:gd name="T41" fmla="*/ 2 h 206"/>
                    <a:gd name="T42" fmla="*/ 60 w 156"/>
                    <a:gd name="T43" fmla="*/ 2 h 206"/>
                    <a:gd name="T44" fmla="*/ 42 w 156"/>
                    <a:gd name="T45" fmla="*/ 2 h 206"/>
                    <a:gd name="T46" fmla="*/ 28 w 156"/>
                    <a:gd name="T47" fmla="*/ 2 h 206"/>
                    <a:gd name="T48" fmla="*/ 10 w 156"/>
                    <a:gd name="T49" fmla="*/ 2 h 206"/>
                    <a:gd name="T50" fmla="*/ 4 w 156"/>
                    <a:gd name="T51" fmla="*/ 2 h 206"/>
                    <a:gd name="T52" fmla="*/ 0 w 156"/>
                    <a:gd name="T53" fmla="*/ 2 h 206"/>
                    <a:gd name="T54" fmla="*/ 20 w 156"/>
                    <a:gd name="T55" fmla="*/ 2 h 206"/>
                    <a:gd name="T56" fmla="*/ 32 w 156"/>
                    <a:gd name="T57" fmla="*/ 2 h 206"/>
                    <a:gd name="T58" fmla="*/ 34 w 156"/>
                    <a:gd name="T59" fmla="*/ 2 h 206"/>
                    <a:gd name="T60" fmla="*/ 52 w 156"/>
                    <a:gd name="T61" fmla="*/ 2 h 206"/>
                    <a:gd name="T62" fmla="*/ 54 w 156"/>
                    <a:gd name="T63" fmla="*/ 2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 h 38"/>
                    <a:gd name="T2" fmla="*/ 18 w 109"/>
                    <a:gd name="T3" fmla="*/ 3 h 38"/>
                    <a:gd name="T4" fmla="*/ 46 w 109"/>
                    <a:gd name="T5" fmla="*/ 3 h 38"/>
                    <a:gd name="T6" fmla="*/ 95 w 109"/>
                    <a:gd name="T7" fmla="*/ 3 h 38"/>
                    <a:gd name="T8" fmla="*/ 113 w 109"/>
                    <a:gd name="T9" fmla="*/ 0 h 38"/>
                    <a:gd name="T10" fmla="*/ 99 w 109"/>
                    <a:gd name="T11" fmla="*/ 3 h 38"/>
                    <a:gd name="T12" fmla="*/ 83 w 109"/>
                    <a:gd name="T13" fmla="*/ 3 h 38"/>
                    <a:gd name="T14" fmla="*/ 42 w 109"/>
                    <a:gd name="T15" fmla="*/ 3 h 38"/>
                    <a:gd name="T16" fmla="*/ 14 w 109"/>
                    <a:gd name="T17" fmla="*/ 3 h 38"/>
                    <a:gd name="T18" fmla="*/ 4 w 109"/>
                    <a:gd name="T19" fmla="*/ 3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39 w 76"/>
                    <a:gd name="T7" fmla="*/ 2 h 104"/>
                    <a:gd name="T8" fmla="*/ 38 w 76"/>
                    <a:gd name="T9" fmla="*/ 2 h 104"/>
                    <a:gd name="T10" fmla="*/ 38 w 76"/>
                    <a:gd name="T11" fmla="*/ 2 h 104"/>
                    <a:gd name="T12" fmla="*/ 38 w 76"/>
                    <a:gd name="T13" fmla="*/ 2 h 104"/>
                    <a:gd name="T14" fmla="*/ 38 w 76"/>
                    <a:gd name="T15" fmla="*/ 2 h 104"/>
                    <a:gd name="T16" fmla="*/ 34 w 76"/>
                    <a:gd name="T17" fmla="*/ 2 h 104"/>
                    <a:gd name="T18" fmla="*/ 22 w 76"/>
                    <a:gd name="T19" fmla="*/ 2 h 104"/>
                    <a:gd name="T20" fmla="*/ 28 w 76"/>
                    <a:gd name="T21" fmla="*/ 2 h 104"/>
                    <a:gd name="T22" fmla="*/ 30 w 76"/>
                    <a:gd name="T23" fmla="*/ 2 h 104"/>
                    <a:gd name="T24" fmla="*/ 20 w 76"/>
                    <a:gd name="T25" fmla="*/ 2 h 104"/>
                    <a:gd name="T26" fmla="*/ 12 w 76"/>
                    <a:gd name="T27" fmla="*/ 2 h 104"/>
                    <a:gd name="T28" fmla="*/ 8 w 76"/>
                    <a:gd name="T29" fmla="*/ 2 h 104"/>
                    <a:gd name="T30" fmla="*/ 0 w 76"/>
                    <a:gd name="T31" fmla="*/ 2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2 h 61"/>
                    <a:gd name="T8" fmla="*/ 19 w 37"/>
                    <a:gd name="T9" fmla="*/ 2 h 61"/>
                    <a:gd name="T10" fmla="*/ 5 w 37"/>
                    <a:gd name="T11" fmla="*/ 2 h 61"/>
                    <a:gd name="T12" fmla="*/ 1 w 37"/>
                    <a:gd name="T13" fmla="*/ 2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2 w 49"/>
                    <a:gd name="T3" fmla="*/ 0 h 29"/>
                    <a:gd name="T4" fmla="*/ 19 w 49"/>
                    <a:gd name="T5" fmla="*/ 2 h 29"/>
                    <a:gd name="T6" fmla="*/ 12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4 h 48"/>
                    <a:gd name="T2" fmla="*/ 15 w 61"/>
                    <a:gd name="T3" fmla="*/ 4 h 48"/>
                    <a:gd name="T4" fmla="*/ 3 w 61"/>
                    <a:gd name="T5" fmla="*/ 4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4 h 48"/>
                    <a:gd name="T14" fmla="*/ 61 w 61"/>
                    <a:gd name="T15" fmla="*/ 4 h 48"/>
                    <a:gd name="T16" fmla="*/ 41 w 61"/>
                    <a:gd name="T17" fmla="*/ 4 h 48"/>
                    <a:gd name="T18" fmla="*/ 23 w 61"/>
                    <a:gd name="T19" fmla="*/ 4 h 48"/>
                    <a:gd name="T20" fmla="*/ 21 w 61"/>
                    <a:gd name="T21" fmla="*/ 4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 h 182"/>
                    <a:gd name="T2" fmla="*/ 36 w 286"/>
                    <a:gd name="T3" fmla="*/ 2 h 182"/>
                    <a:gd name="T4" fmla="*/ 26 w 286"/>
                    <a:gd name="T5" fmla="*/ 2 h 182"/>
                    <a:gd name="T6" fmla="*/ 0 w 286"/>
                    <a:gd name="T7" fmla="*/ 2 h 182"/>
                    <a:gd name="T8" fmla="*/ 10 w 286"/>
                    <a:gd name="T9" fmla="*/ 2 h 182"/>
                    <a:gd name="T10" fmla="*/ 16 w 286"/>
                    <a:gd name="T11" fmla="*/ 2 h 182"/>
                    <a:gd name="T12" fmla="*/ 24 w 286"/>
                    <a:gd name="T13" fmla="*/ 2 h 182"/>
                    <a:gd name="T14" fmla="*/ 30 w 286"/>
                    <a:gd name="T15" fmla="*/ 2 h 182"/>
                    <a:gd name="T16" fmla="*/ 48 w 286"/>
                    <a:gd name="T17" fmla="*/ 2 h 182"/>
                    <a:gd name="T18" fmla="*/ 70 w 286"/>
                    <a:gd name="T19" fmla="*/ 2 h 182"/>
                    <a:gd name="T20" fmla="*/ 88 w 286"/>
                    <a:gd name="T21" fmla="*/ 2 h 182"/>
                    <a:gd name="T22" fmla="*/ 106 w 286"/>
                    <a:gd name="T23" fmla="*/ 2 h 182"/>
                    <a:gd name="T24" fmla="*/ 104 w 286"/>
                    <a:gd name="T25" fmla="*/ 2 h 182"/>
                    <a:gd name="T26" fmla="*/ 98 w 286"/>
                    <a:gd name="T27" fmla="*/ 2 h 182"/>
                    <a:gd name="T28" fmla="*/ 122 w 286"/>
                    <a:gd name="T29" fmla="*/ 2 h 182"/>
                    <a:gd name="T30" fmla="*/ 140 w 286"/>
                    <a:gd name="T31" fmla="*/ 2 h 182"/>
                    <a:gd name="T32" fmla="*/ 168 w 286"/>
                    <a:gd name="T33" fmla="*/ 2 h 182"/>
                    <a:gd name="T34" fmla="*/ 174 w 286"/>
                    <a:gd name="T35" fmla="*/ 2 h 182"/>
                    <a:gd name="T36" fmla="*/ 168 w 286"/>
                    <a:gd name="T37" fmla="*/ 2 h 182"/>
                    <a:gd name="T38" fmla="*/ 178 w 286"/>
                    <a:gd name="T39" fmla="*/ 2 h 182"/>
                    <a:gd name="T40" fmla="*/ 186 w 286"/>
                    <a:gd name="T41" fmla="*/ 2 h 182"/>
                    <a:gd name="T42" fmla="*/ 202 w 286"/>
                    <a:gd name="T43" fmla="*/ 2 h 182"/>
                    <a:gd name="T44" fmla="*/ 214 w 286"/>
                    <a:gd name="T45" fmla="*/ 2 h 182"/>
                    <a:gd name="T46" fmla="*/ 244 w 286"/>
                    <a:gd name="T47" fmla="*/ 2 h 182"/>
                    <a:gd name="T48" fmla="*/ 262 w 286"/>
                    <a:gd name="T49" fmla="*/ 2 h 182"/>
                    <a:gd name="T50" fmla="*/ 284 w 286"/>
                    <a:gd name="T51" fmla="*/ 2 h 182"/>
                    <a:gd name="T52" fmla="*/ 268 w 286"/>
                    <a:gd name="T53" fmla="*/ 2 h 182"/>
                    <a:gd name="T54" fmla="*/ 256 w 286"/>
                    <a:gd name="T55" fmla="*/ 2 h 182"/>
                    <a:gd name="T56" fmla="*/ 250 w 286"/>
                    <a:gd name="T57" fmla="*/ 2 h 182"/>
                    <a:gd name="T58" fmla="*/ 248 w 286"/>
                    <a:gd name="T59" fmla="*/ 2 h 182"/>
                    <a:gd name="T60" fmla="*/ 236 w 286"/>
                    <a:gd name="T61" fmla="*/ 2 h 182"/>
                    <a:gd name="T62" fmla="*/ 240 w 286"/>
                    <a:gd name="T63" fmla="*/ 2 h 182"/>
                    <a:gd name="T64" fmla="*/ 220 w 286"/>
                    <a:gd name="T65" fmla="*/ 2 h 182"/>
                    <a:gd name="T66" fmla="*/ 210 w 286"/>
                    <a:gd name="T67" fmla="*/ 2 h 182"/>
                    <a:gd name="T68" fmla="*/ 190 w 286"/>
                    <a:gd name="T69" fmla="*/ 2 h 182"/>
                    <a:gd name="T70" fmla="*/ 168 w 286"/>
                    <a:gd name="T71" fmla="*/ 2 h 182"/>
                    <a:gd name="T72" fmla="*/ 156 w 286"/>
                    <a:gd name="T73" fmla="*/ 2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2 h 182"/>
                    <a:gd name="T84" fmla="*/ 46 w 286"/>
                    <a:gd name="T85" fmla="*/ 2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2 h 78"/>
                    <a:gd name="T2" fmla="*/ 27 w 78"/>
                    <a:gd name="T3" fmla="*/ 2 h 78"/>
                    <a:gd name="T4" fmla="*/ 45 w 78"/>
                    <a:gd name="T5" fmla="*/ 2 h 78"/>
                    <a:gd name="T6" fmla="*/ 57 w 78"/>
                    <a:gd name="T7" fmla="*/ 2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2 h 78"/>
                    <a:gd name="T16" fmla="*/ 33 w 78"/>
                    <a:gd name="T17" fmla="*/ 2 h 78"/>
                    <a:gd name="T18" fmla="*/ 9 w 78"/>
                    <a:gd name="T19" fmla="*/ 2 h 78"/>
                    <a:gd name="T20" fmla="*/ 3 w 78"/>
                    <a:gd name="T21" fmla="*/ 2 h 78"/>
                    <a:gd name="T22" fmla="*/ 1 w 78"/>
                    <a:gd name="T23" fmla="*/ 2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3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2 h 80"/>
                    <a:gd name="T2" fmla="*/ 14 w 80"/>
                    <a:gd name="T3" fmla="*/ 2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2 h 80"/>
                    <a:gd name="T12" fmla="*/ 70 w 80"/>
                    <a:gd name="T13" fmla="*/ 2 h 80"/>
                    <a:gd name="T14" fmla="*/ 54 w 80"/>
                    <a:gd name="T15" fmla="*/ 2 h 80"/>
                    <a:gd name="T16" fmla="*/ 48 w 80"/>
                    <a:gd name="T17" fmla="*/ 2 h 80"/>
                    <a:gd name="T18" fmla="*/ 32 w 80"/>
                    <a:gd name="T19" fmla="*/ 2 h 80"/>
                    <a:gd name="T20" fmla="*/ 38 w 80"/>
                    <a:gd name="T21" fmla="*/ 2 h 80"/>
                    <a:gd name="T22" fmla="*/ 30 w 80"/>
                    <a:gd name="T23" fmla="*/ 2 h 80"/>
                    <a:gd name="T24" fmla="*/ 20 w 80"/>
                    <a:gd name="T25" fmla="*/ 2 h 80"/>
                    <a:gd name="T26" fmla="*/ 8 w 80"/>
                    <a:gd name="T27" fmla="*/ 2 h 80"/>
                    <a:gd name="T28" fmla="*/ 0 w 80"/>
                    <a:gd name="T29" fmla="*/ 2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2 h 174"/>
                    <a:gd name="T2" fmla="*/ 26 w 94"/>
                    <a:gd name="T3" fmla="*/ 2 h 174"/>
                    <a:gd name="T4" fmla="*/ 32 w 94"/>
                    <a:gd name="T5" fmla="*/ 2 h 174"/>
                    <a:gd name="T6" fmla="*/ 52 w 94"/>
                    <a:gd name="T7" fmla="*/ 2 h 174"/>
                    <a:gd name="T8" fmla="*/ 46 w 94"/>
                    <a:gd name="T9" fmla="*/ 2 h 174"/>
                    <a:gd name="T10" fmla="*/ 66 w 94"/>
                    <a:gd name="T11" fmla="*/ 2 h 174"/>
                    <a:gd name="T12" fmla="*/ 76 w 94"/>
                    <a:gd name="T13" fmla="*/ 2 h 174"/>
                    <a:gd name="T14" fmla="*/ 58 w 94"/>
                    <a:gd name="T15" fmla="*/ 2 h 174"/>
                    <a:gd name="T16" fmla="*/ 74 w 94"/>
                    <a:gd name="T17" fmla="*/ 2 h 174"/>
                    <a:gd name="T18" fmla="*/ 84 w 94"/>
                    <a:gd name="T19" fmla="*/ 2 h 174"/>
                    <a:gd name="T20" fmla="*/ 82 w 94"/>
                    <a:gd name="T21" fmla="*/ 2 h 174"/>
                    <a:gd name="T22" fmla="*/ 60 w 94"/>
                    <a:gd name="T23" fmla="*/ 2 h 174"/>
                    <a:gd name="T24" fmla="*/ 50 w 94"/>
                    <a:gd name="T25" fmla="*/ 2 h 174"/>
                    <a:gd name="T26" fmla="*/ 34 w 94"/>
                    <a:gd name="T27" fmla="*/ 2 h 174"/>
                    <a:gd name="T28" fmla="*/ 30 w 94"/>
                    <a:gd name="T29" fmla="*/ 2 h 174"/>
                    <a:gd name="T30" fmla="*/ 42 w 94"/>
                    <a:gd name="T31" fmla="*/ 2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2 h 174"/>
                    <a:gd name="T38" fmla="*/ 14 w 94"/>
                    <a:gd name="T39" fmla="*/ 2 h 174"/>
                    <a:gd name="T40" fmla="*/ 14 w 94"/>
                    <a:gd name="T41" fmla="*/ 2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2 h 50"/>
                    <a:gd name="T12" fmla="*/ 18 w 32"/>
                    <a:gd name="T13" fmla="*/ 2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2 h 50"/>
                    <a:gd name="T2" fmla="*/ 58 w 43"/>
                    <a:gd name="T3" fmla="*/ 2 h 50"/>
                    <a:gd name="T4" fmla="*/ 103 w 43"/>
                    <a:gd name="T5" fmla="*/ 0 h 50"/>
                    <a:gd name="T6" fmla="*/ 64 w 43"/>
                    <a:gd name="T7" fmla="*/ 2 h 50"/>
                    <a:gd name="T8" fmla="*/ 2 w 43"/>
                    <a:gd name="T9" fmla="*/ 2 h 50"/>
                    <a:gd name="T10" fmla="*/ 0 w 43"/>
                    <a:gd name="T11" fmla="*/ 2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92323 w 471"/>
                    <a:gd name="T1" fmla="*/ 7597149 h 281"/>
                    <a:gd name="T2" fmla="*/ 226594 w 471"/>
                    <a:gd name="T3" fmla="*/ 6795296 h 281"/>
                    <a:gd name="T4" fmla="*/ 208038 w 471"/>
                    <a:gd name="T5" fmla="*/ 6643168 h 281"/>
                    <a:gd name="T6" fmla="*/ 152248 w 471"/>
                    <a:gd name="T7" fmla="*/ 5923850 h 281"/>
                    <a:gd name="T8" fmla="*/ 36593 w 471"/>
                    <a:gd name="T9" fmla="*/ 5835217 h 281"/>
                    <a:gd name="T10" fmla="*/ 0 w 471"/>
                    <a:gd name="T11" fmla="*/ 5183375 h 281"/>
                    <a:gd name="T12" fmla="*/ 113757 w 471"/>
                    <a:gd name="T13" fmla="*/ 4896054 h 281"/>
                    <a:gd name="T14" fmla="*/ 54462 w 471"/>
                    <a:gd name="T15" fmla="*/ 4478259 h 281"/>
                    <a:gd name="T16" fmla="*/ 16520 w 471"/>
                    <a:gd name="T17" fmla="*/ 4335695 h 281"/>
                    <a:gd name="T18" fmla="*/ 267228 w 471"/>
                    <a:gd name="T19" fmla="*/ 3257747 h 281"/>
                    <a:gd name="T20" fmla="*/ 409761 w 471"/>
                    <a:gd name="T21" fmla="*/ 2617931 h 281"/>
                    <a:gd name="T22" fmla="*/ 397722 w 471"/>
                    <a:gd name="T23" fmla="*/ 1899971 h 281"/>
                    <a:gd name="T24" fmla="*/ 226594 w 471"/>
                    <a:gd name="T25" fmla="*/ 1162556 h 281"/>
                    <a:gd name="T26" fmla="*/ 191303 w 471"/>
                    <a:gd name="T27" fmla="*/ 872931 h 281"/>
                    <a:gd name="T28" fmla="*/ 245474 w 471"/>
                    <a:gd name="T29" fmla="*/ 973088 h 281"/>
                    <a:gd name="T30" fmla="*/ 448997 w 471"/>
                    <a:gd name="T31" fmla="*/ 962191 h 281"/>
                    <a:gd name="T32" fmla="*/ 598682 w 471"/>
                    <a:gd name="T33" fmla="*/ 295318 h 281"/>
                    <a:gd name="T34" fmla="*/ 770464 w 471"/>
                    <a:gd name="T35" fmla="*/ 0 h 281"/>
                    <a:gd name="T36" fmla="*/ 825217 w 471"/>
                    <a:gd name="T37" fmla="*/ 56979 h 281"/>
                    <a:gd name="T38" fmla="*/ 864385 w 471"/>
                    <a:gd name="T39" fmla="*/ 243991 h 281"/>
                    <a:gd name="T40" fmla="*/ 919655 w 471"/>
                    <a:gd name="T41" fmla="*/ 138436 h 281"/>
                    <a:gd name="T42" fmla="*/ 1032726 w 471"/>
                    <a:gd name="T43" fmla="*/ 215783 h 281"/>
                    <a:gd name="T44" fmla="*/ 1087924 w 471"/>
                    <a:gd name="T45" fmla="*/ 243991 h 281"/>
                    <a:gd name="T46" fmla="*/ 1326143 w 471"/>
                    <a:gd name="T47" fmla="*/ 380313 h 281"/>
                    <a:gd name="T48" fmla="*/ 1456334 w 471"/>
                    <a:gd name="T49" fmla="*/ 643821 h 281"/>
                    <a:gd name="T50" fmla="*/ 1570206 w 471"/>
                    <a:gd name="T51" fmla="*/ 460318 h 281"/>
                    <a:gd name="T52" fmla="*/ 1619182 w 471"/>
                    <a:gd name="T53" fmla="*/ 380313 h 281"/>
                    <a:gd name="T54" fmla="*/ 1827942 w 471"/>
                    <a:gd name="T55" fmla="*/ 380313 h 281"/>
                    <a:gd name="T56" fmla="*/ 1976356 w 471"/>
                    <a:gd name="T57" fmla="*/ 872931 h 281"/>
                    <a:gd name="T58" fmla="*/ 2167495 w 471"/>
                    <a:gd name="T59" fmla="*/ 1599211 h 281"/>
                    <a:gd name="T60" fmla="*/ 2298199 w 471"/>
                    <a:gd name="T61" fmla="*/ 1899971 h 281"/>
                    <a:gd name="T62" fmla="*/ 2409865 w 471"/>
                    <a:gd name="T63" fmla="*/ 1843205 h 281"/>
                    <a:gd name="T64" fmla="*/ 2531897 w 471"/>
                    <a:gd name="T65" fmla="*/ 1754171 h 281"/>
                    <a:gd name="T66" fmla="*/ 2720568 w 471"/>
                    <a:gd name="T67" fmla="*/ 1936530 h 281"/>
                    <a:gd name="T68" fmla="*/ 2808824 w 471"/>
                    <a:gd name="T69" fmla="*/ 2194849 h 281"/>
                    <a:gd name="T70" fmla="*/ 2887194 w 471"/>
                    <a:gd name="T71" fmla="*/ 2438195 h 281"/>
                    <a:gd name="T72" fmla="*/ 2981634 w 471"/>
                    <a:gd name="T73" fmla="*/ 3018506 h 281"/>
                    <a:gd name="T74" fmla="*/ 3017579 w 471"/>
                    <a:gd name="T75" fmla="*/ 3257747 h 281"/>
                    <a:gd name="T76" fmla="*/ 3033836 w 471"/>
                    <a:gd name="T77" fmla="*/ 3398718 h 281"/>
                    <a:gd name="T78" fmla="*/ 2904459 w 471"/>
                    <a:gd name="T79" fmla="*/ 3840116 h 281"/>
                    <a:gd name="T80" fmla="*/ 3017579 w 471"/>
                    <a:gd name="T81" fmla="*/ 3833836 h 281"/>
                    <a:gd name="T82" fmla="*/ 3208272 w 471"/>
                    <a:gd name="T83" fmla="*/ 4214467 h 281"/>
                    <a:gd name="T84" fmla="*/ 3415095 w 471"/>
                    <a:gd name="T85" fmla="*/ 4261941 h 281"/>
                    <a:gd name="T86" fmla="*/ 3564777 w 471"/>
                    <a:gd name="T87" fmla="*/ 4557270 h 281"/>
                    <a:gd name="T88" fmla="*/ 3586657 w 471"/>
                    <a:gd name="T89" fmla="*/ 4671989 h 281"/>
                    <a:gd name="T90" fmla="*/ 3586657 w 471"/>
                    <a:gd name="T91" fmla="*/ 4772579 h 281"/>
                    <a:gd name="T92" fmla="*/ 3691600 w 471"/>
                    <a:gd name="T93" fmla="*/ 4671989 h 281"/>
                    <a:gd name="T94" fmla="*/ 3752057 w 471"/>
                    <a:gd name="T95" fmla="*/ 4643667 h 281"/>
                    <a:gd name="T96" fmla="*/ 4116665 w 471"/>
                    <a:gd name="T97" fmla="*/ 5017553 h 281"/>
                    <a:gd name="T98" fmla="*/ 4188658 w 471"/>
                    <a:gd name="T99" fmla="*/ 5397062 h 281"/>
                    <a:gd name="T100" fmla="*/ 4359919 w 471"/>
                    <a:gd name="T101" fmla="*/ 5454411 h 281"/>
                    <a:gd name="T102" fmla="*/ 4414416 w 471"/>
                    <a:gd name="T103" fmla="*/ 5835217 h 281"/>
                    <a:gd name="T104" fmla="*/ 4229432 w 471"/>
                    <a:gd name="T105" fmla="*/ 7001846 h 281"/>
                    <a:gd name="T106" fmla="*/ 4076162 w 471"/>
                    <a:gd name="T107" fmla="*/ 763157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2 h 844"/>
                    <a:gd name="T4" fmla="*/ 550 w 984"/>
                    <a:gd name="T5" fmla="*/ 2 h 844"/>
                    <a:gd name="T6" fmla="*/ 578 w 984"/>
                    <a:gd name="T7" fmla="*/ 2 h 844"/>
                    <a:gd name="T8" fmla="*/ 586 w 984"/>
                    <a:gd name="T9" fmla="*/ 2 h 844"/>
                    <a:gd name="T10" fmla="*/ 606 w 984"/>
                    <a:gd name="T11" fmla="*/ 2 h 844"/>
                    <a:gd name="T12" fmla="*/ 642 w 984"/>
                    <a:gd name="T13" fmla="*/ 2 h 844"/>
                    <a:gd name="T14" fmla="*/ 682 w 984"/>
                    <a:gd name="T15" fmla="*/ 2 h 844"/>
                    <a:gd name="T16" fmla="*/ 706 w 984"/>
                    <a:gd name="T17" fmla="*/ 2 h 844"/>
                    <a:gd name="T18" fmla="*/ 762 w 984"/>
                    <a:gd name="T19" fmla="*/ 2 h 844"/>
                    <a:gd name="T20" fmla="*/ 798 w 984"/>
                    <a:gd name="T21" fmla="*/ 2 h 844"/>
                    <a:gd name="T22" fmla="*/ 798 w 984"/>
                    <a:gd name="T23" fmla="*/ 2 h 844"/>
                    <a:gd name="T24" fmla="*/ 790 w 984"/>
                    <a:gd name="T25" fmla="*/ 2 h 844"/>
                    <a:gd name="T26" fmla="*/ 766 w 984"/>
                    <a:gd name="T27" fmla="*/ 2 h 844"/>
                    <a:gd name="T28" fmla="*/ 762 w 984"/>
                    <a:gd name="T29" fmla="*/ 2 h 844"/>
                    <a:gd name="T30" fmla="*/ 802 w 984"/>
                    <a:gd name="T31" fmla="*/ 2 h 844"/>
                    <a:gd name="T32" fmla="*/ 786 w 984"/>
                    <a:gd name="T33" fmla="*/ 3 h 844"/>
                    <a:gd name="T34" fmla="*/ 830 w 984"/>
                    <a:gd name="T35" fmla="*/ 4 h 844"/>
                    <a:gd name="T36" fmla="*/ 854 w 984"/>
                    <a:gd name="T37" fmla="*/ 5 h 844"/>
                    <a:gd name="T38" fmla="*/ 830 w 984"/>
                    <a:gd name="T39" fmla="*/ 5 h 844"/>
                    <a:gd name="T40" fmla="*/ 746 w 984"/>
                    <a:gd name="T41" fmla="*/ 4 h 844"/>
                    <a:gd name="T42" fmla="*/ 678 w 984"/>
                    <a:gd name="T43" fmla="*/ 4 h 844"/>
                    <a:gd name="T44" fmla="*/ 590 w 984"/>
                    <a:gd name="T45" fmla="*/ 5 h 844"/>
                    <a:gd name="T46" fmla="*/ 642 w 984"/>
                    <a:gd name="T47" fmla="*/ 6 h 844"/>
                    <a:gd name="T48" fmla="*/ 710 w 984"/>
                    <a:gd name="T49" fmla="*/ 6 h 844"/>
                    <a:gd name="T50" fmla="*/ 738 w 984"/>
                    <a:gd name="T51" fmla="*/ 6 h 844"/>
                    <a:gd name="T52" fmla="*/ 774 w 984"/>
                    <a:gd name="T53" fmla="*/ 6 h 844"/>
                    <a:gd name="T54" fmla="*/ 766 w 984"/>
                    <a:gd name="T55" fmla="*/ 6 h 844"/>
                    <a:gd name="T56" fmla="*/ 802 w 984"/>
                    <a:gd name="T57" fmla="*/ 7 h 844"/>
                    <a:gd name="T58" fmla="*/ 838 w 984"/>
                    <a:gd name="T59" fmla="*/ 7 h 844"/>
                    <a:gd name="T60" fmla="*/ 922 w 984"/>
                    <a:gd name="T61" fmla="*/ 9 h 844"/>
                    <a:gd name="T62" fmla="*/ 942 w 984"/>
                    <a:gd name="T63" fmla="*/ 9 h 844"/>
                    <a:gd name="T64" fmla="*/ 874 w 984"/>
                    <a:gd name="T65" fmla="*/ 9 h 844"/>
                    <a:gd name="T66" fmla="*/ 830 w 984"/>
                    <a:gd name="T67" fmla="*/ 7 h 844"/>
                    <a:gd name="T68" fmla="*/ 778 w 984"/>
                    <a:gd name="T69" fmla="*/ 7 h 844"/>
                    <a:gd name="T70" fmla="*/ 702 w 984"/>
                    <a:gd name="T71" fmla="*/ 7 h 844"/>
                    <a:gd name="T72" fmla="*/ 614 w 984"/>
                    <a:gd name="T73" fmla="*/ 7 h 844"/>
                    <a:gd name="T74" fmla="*/ 506 w 984"/>
                    <a:gd name="T75" fmla="*/ 6 h 844"/>
                    <a:gd name="T76" fmla="*/ 462 w 984"/>
                    <a:gd name="T77" fmla="*/ 5 h 844"/>
                    <a:gd name="T78" fmla="*/ 430 w 984"/>
                    <a:gd name="T79" fmla="*/ 5 h 844"/>
                    <a:gd name="T80" fmla="*/ 382 w 984"/>
                    <a:gd name="T81" fmla="*/ 4 h 844"/>
                    <a:gd name="T82" fmla="*/ 342 w 984"/>
                    <a:gd name="T83" fmla="*/ 4 h 844"/>
                    <a:gd name="T84" fmla="*/ 354 w 984"/>
                    <a:gd name="T85" fmla="*/ 4 h 844"/>
                    <a:gd name="T86" fmla="*/ 418 w 984"/>
                    <a:gd name="T87" fmla="*/ 5 h 844"/>
                    <a:gd name="T88" fmla="*/ 422 w 984"/>
                    <a:gd name="T89" fmla="*/ 5 h 844"/>
                    <a:gd name="T90" fmla="*/ 394 w 984"/>
                    <a:gd name="T91" fmla="*/ 5 h 844"/>
                    <a:gd name="T92" fmla="*/ 354 w 984"/>
                    <a:gd name="T93" fmla="*/ 5 h 844"/>
                    <a:gd name="T94" fmla="*/ 314 w 984"/>
                    <a:gd name="T95" fmla="*/ 4 h 844"/>
                    <a:gd name="T96" fmla="*/ 266 w 984"/>
                    <a:gd name="T97" fmla="*/ 3 h 844"/>
                    <a:gd name="T98" fmla="*/ 210 w 984"/>
                    <a:gd name="T99" fmla="*/ 3 h 844"/>
                    <a:gd name="T100" fmla="*/ 154 w 984"/>
                    <a:gd name="T101" fmla="*/ 2 h 844"/>
                    <a:gd name="T102" fmla="*/ 66 w 984"/>
                    <a:gd name="T103" fmla="*/ 2 h 844"/>
                    <a:gd name="T104" fmla="*/ 34 w 984"/>
                    <a:gd name="T105" fmla="*/ 2 h 844"/>
                    <a:gd name="T106" fmla="*/ 46 w 984"/>
                    <a:gd name="T107" fmla="*/ 2 h 844"/>
                    <a:gd name="T108" fmla="*/ 102 w 984"/>
                    <a:gd name="T109" fmla="*/ 2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 h 48"/>
                    <a:gd name="T2" fmla="*/ 10 w 36"/>
                    <a:gd name="T3" fmla="*/ 2 h 48"/>
                    <a:gd name="T4" fmla="*/ 6 w 36"/>
                    <a:gd name="T5" fmla="*/ 2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43 w 36"/>
                    <a:gd name="T3" fmla="*/ 1 h 37"/>
                    <a:gd name="T4" fmla="*/ 12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3 h 96"/>
                    <a:gd name="T2" fmla="*/ 28 w 170"/>
                    <a:gd name="T3" fmla="*/ 3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3 h 96"/>
                    <a:gd name="T10" fmla="*/ 147 w 170"/>
                    <a:gd name="T11" fmla="*/ 3 h 96"/>
                    <a:gd name="T12" fmla="*/ 183 w 170"/>
                    <a:gd name="T13" fmla="*/ 3 h 96"/>
                    <a:gd name="T14" fmla="*/ 139 w 170"/>
                    <a:gd name="T15" fmla="*/ 3 h 96"/>
                    <a:gd name="T16" fmla="*/ 111 w 170"/>
                    <a:gd name="T17" fmla="*/ 3 h 96"/>
                    <a:gd name="T18" fmla="*/ 76 w 170"/>
                    <a:gd name="T19" fmla="*/ 3 h 96"/>
                    <a:gd name="T20" fmla="*/ 24 w 170"/>
                    <a:gd name="T21" fmla="*/ 3 h 96"/>
                    <a:gd name="T22" fmla="*/ 0 w 170"/>
                    <a:gd name="T23" fmla="*/ 3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3 h 44"/>
                    <a:gd name="T10" fmla="*/ 64 w 138"/>
                    <a:gd name="T11" fmla="*/ 3 h 44"/>
                    <a:gd name="T12" fmla="*/ 0 w 138"/>
                    <a:gd name="T13" fmla="*/ 3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3 h 52"/>
                    <a:gd name="T2" fmla="*/ 9 w 39"/>
                    <a:gd name="T3" fmla="*/ 0 h 52"/>
                    <a:gd name="T4" fmla="*/ 9 w 39"/>
                    <a:gd name="T5" fmla="*/ 3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2 h 80"/>
                    <a:gd name="T4" fmla="*/ 47 w 44"/>
                    <a:gd name="T5" fmla="*/ 2 h 80"/>
                    <a:gd name="T6" fmla="*/ 59 w 44"/>
                    <a:gd name="T7" fmla="*/ 2 h 80"/>
                    <a:gd name="T8" fmla="*/ 47 w 44"/>
                    <a:gd name="T9" fmla="*/ 2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992514 w 323"/>
                    <a:gd name="T1" fmla="*/ 38772 h 64"/>
                    <a:gd name="T2" fmla="*/ 2090185 w 323"/>
                    <a:gd name="T3" fmla="*/ 231098 h 64"/>
                    <a:gd name="T4" fmla="*/ 2127849 w 323"/>
                    <a:gd name="T5" fmla="*/ 0 h 64"/>
                    <a:gd name="T6" fmla="*/ 2402760 w 323"/>
                    <a:gd name="T7" fmla="*/ 0 h 64"/>
                    <a:gd name="T8" fmla="*/ 2604681 w 323"/>
                    <a:gd name="T9" fmla="*/ 498073 h 64"/>
                    <a:gd name="T10" fmla="*/ 2884540 w 323"/>
                    <a:gd name="T11" fmla="*/ 291719 h 64"/>
                    <a:gd name="T12" fmla="*/ 2844941 w 323"/>
                    <a:gd name="T13" fmla="*/ 821067 h 64"/>
                    <a:gd name="T14" fmla="*/ 2696814 w 323"/>
                    <a:gd name="T15" fmla="*/ 1335327 h 64"/>
                    <a:gd name="T16" fmla="*/ 2667489 w 323"/>
                    <a:gd name="T17" fmla="*/ 821067 h 64"/>
                    <a:gd name="T18" fmla="*/ 2604681 w 323"/>
                    <a:gd name="T19" fmla="*/ 881570 h 64"/>
                    <a:gd name="T20" fmla="*/ 2531455 w 323"/>
                    <a:gd name="T21" fmla="*/ 821067 h 64"/>
                    <a:gd name="T22" fmla="*/ 2380124 w 323"/>
                    <a:gd name="T23" fmla="*/ 610120 h 64"/>
                    <a:gd name="T24" fmla="*/ 2066968 w 323"/>
                    <a:gd name="T25" fmla="*/ 1084189 h 64"/>
                    <a:gd name="T26" fmla="*/ 1821606 w 323"/>
                    <a:gd name="T27" fmla="*/ 1272339 h 64"/>
                    <a:gd name="T28" fmla="*/ 1917988 w 323"/>
                    <a:gd name="T29" fmla="*/ 1633286 h 64"/>
                    <a:gd name="T30" fmla="*/ 1703458 w 323"/>
                    <a:gd name="T31" fmla="*/ 1795673 h 64"/>
                    <a:gd name="T32" fmla="*/ 1527390 w 323"/>
                    <a:gd name="T33" fmla="*/ 1738781 h 64"/>
                    <a:gd name="T34" fmla="*/ 1601625 w 323"/>
                    <a:gd name="T35" fmla="*/ 1633286 h 64"/>
                    <a:gd name="T36" fmla="*/ 1544578 w 323"/>
                    <a:gd name="T37" fmla="*/ 1149231 h 64"/>
                    <a:gd name="T38" fmla="*/ 1527390 w 323"/>
                    <a:gd name="T39" fmla="*/ 881570 h 64"/>
                    <a:gd name="T40" fmla="*/ 1431865 w 323"/>
                    <a:gd name="T41" fmla="*/ 666409 h 64"/>
                    <a:gd name="T42" fmla="*/ 1288237 w 323"/>
                    <a:gd name="T43" fmla="*/ 778239 h 64"/>
                    <a:gd name="T44" fmla="*/ 1213979 w 323"/>
                    <a:gd name="T45" fmla="*/ 778239 h 64"/>
                    <a:gd name="T46" fmla="*/ 1115154 w 323"/>
                    <a:gd name="T47" fmla="*/ 712205 h 64"/>
                    <a:gd name="T48" fmla="*/ 750406 w 323"/>
                    <a:gd name="T49" fmla="*/ 60581 h 64"/>
                    <a:gd name="T50" fmla="*/ 537982 w 323"/>
                    <a:gd name="T51" fmla="*/ 399788 h 64"/>
                    <a:gd name="T52" fmla="*/ 1 w 323"/>
                    <a:gd name="T53" fmla="*/ 0 h 64"/>
                    <a:gd name="T54" fmla="*/ 1992514 w 323"/>
                    <a:gd name="T55" fmla="*/ 38772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960238 w 300"/>
                    <a:gd name="T1" fmla="*/ 1156515 h 31"/>
                    <a:gd name="T2" fmla="*/ 279483 w 300"/>
                    <a:gd name="T3" fmla="*/ 49841 h 31"/>
                    <a:gd name="T4" fmla="*/ 2605930 w 300"/>
                    <a:gd name="T5" fmla="*/ 0 h 31"/>
                    <a:gd name="T6" fmla="*/ 2702913 w 300"/>
                    <a:gd name="T7" fmla="*/ 523138 h 31"/>
                    <a:gd name="T8" fmla="*/ 2411131 w 300"/>
                    <a:gd name="T9" fmla="*/ 599393 h 31"/>
                    <a:gd name="T10" fmla="*/ 960238 w 300"/>
                    <a:gd name="T11" fmla="*/ 115651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3 h 29"/>
                    <a:gd name="T2" fmla="*/ 12 w 41"/>
                    <a:gd name="T3" fmla="*/ 3 h 29"/>
                    <a:gd name="T4" fmla="*/ 0 w 41"/>
                    <a:gd name="T5" fmla="*/ 3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2147483646 w 436"/>
                    <a:gd name="T1" fmla="*/ 706046010 h 152"/>
                    <a:gd name="T2" fmla="*/ 2147483646 w 436"/>
                    <a:gd name="T3" fmla="*/ 0 h 152"/>
                    <a:gd name="T4" fmla="*/ 2147483646 w 436"/>
                    <a:gd name="T5" fmla="*/ 2147483646 h 152"/>
                    <a:gd name="T6" fmla="*/ 2147483646 w 436"/>
                    <a:gd name="T7" fmla="*/ 2147483646 h 152"/>
                    <a:gd name="T8" fmla="*/ 2147483646 w 436"/>
                    <a:gd name="T9" fmla="*/ 2147483646 h 152"/>
                    <a:gd name="T10" fmla="*/ 2147483646 w 436"/>
                    <a:gd name="T11" fmla="*/ 2147483646 h 152"/>
                    <a:gd name="T12" fmla="*/ 2147483646 w 436"/>
                    <a:gd name="T13" fmla="*/ 2147483646 h 152"/>
                    <a:gd name="T14" fmla="*/ 2147483646 w 436"/>
                    <a:gd name="T15" fmla="*/ 2147483646 h 152"/>
                    <a:gd name="T16" fmla="*/ 2147483646 w 436"/>
                    <a:gd name="T17" fmla="*/ 2147483646 h 152"/>
                    <a:gd name="T18" fmla="*/ 2147483646 w 436"/>
                    <a:gd name="T19" fmla="*/ 2147483646 h 152"/>
                    <a:gd name="T20" fmla="*/ 2147483646 w 436"/>
                    <a:gd name="T21" fmla="*/ 2147483646 h 152"/>
                    <a:gd name="T22" fmla="*/ 2147483646 w 436"/>
                    <a:gd name="T23" fmla="*/ 2147483646 h 152"/>
                    <a:gd name="T24" fmla="*/ 2147483646 w 436"/>
                    <a:gd name="T25" fmla="*/ 2147483646 h 152"/>
                    <a:gd name="T26" fmla="*/ 2147483646 w 436"/>
                    <a:gd name="T27" fmla="*/ 2147483646 h 152"/>
                    <a:gd name="T28" fmla="*/ 2147483646 w 436"/>
                    <a:gd name="T29" fmla="*/ 2147483646 h 152"/>
                    <a:gd name="T30" fmla="*/ 2147483646 w 436"/>
                    <a:gd name="T31" fmla="*/ 2147483646 h 152"/>
                    <a:gd name="T32" fmla="*/ 2147483646 w 436"/>
                    <a:gd name="T33" fmla="*/ 2147483646 h 152"/>
                    <a:gd name="T34" fmla="*/ 2147483646 w 436"/>
                    <a:gd name="T35" fmla="*/ 2147483646 h 152"/>
                    <a:gd name="T36" fmla="*/ 2147483646 w 436"/>
                    <a:gd name="T37" fmla="*/ 2147483646 h 152"/>
                    <a:gd name="T38" fmla="*/ 2147483646 w 436"/>
                    <a:gd name="T39" fmla="*/ 2147483646 h 152"/>
                    <a:gd name="T40" fmla="*/ 2147483646 w 436"/>
                    <a:gd name="T41" fmla="*/ 2147483646 h 152"/>
                    <a:gd name="T42" fmla="*/ 2147483646 w 436"/>
                    <a:gd name="T43" fmla="*/ 2147483646 h 152"/>
                    <a:gd name="T44" fmla="*/ 2147483646 w 436"/>
                    <a:gd name="T45" fmla="*/ 2147483646 h 152"/>
                    <a:gd name="T46" fmla="*/ 2147483646 w 436"/>
                    <a:gd name="T47" fmla="*/ 2147483646 h 152"/>
                    <a:gd name="T48" fmla="*/ 2147483646 w 436"/>
                    <a:gd name="T49" fmla="*/ 2147483646 h 152"/>
                    <a:gd name="T50" fmla="*/ 2147483646 w 436"/>
                    <a:gd name="T51" fmla="*/ 2147483646 h 152"/>
                    <a:gd name="T52" fmla="*/ 2147483646 w 436"/>
                    <a:gd name="T53" fmla="*/ 2147483646 h 152"/>
                    <a:gd name="T54" fmla="*/ 0 w 436"/>
                    <a:gd name="T55" fmla="*/ 2147483646 h 152"/>
                    <a:gd name="T56" fmla="*/ 2147483646 w 436"/>
                    <a:gd name="T57" fmla="*/ 706046010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2 h 165"/>
                    <a:gd name="T2" fmla="*/ 15 w 47"/>
                    <a:gd name="T3" fmla="*/ 2 h 165"/>
                    <a:gd name="T4" fmla="*/ 17 w 47"/>
                    <a:gd name="T5" fmla="*/ 2 h 165"/>
                    <a:gd name="T6" fmla="*/ 11 w 47"/>
                    <a:gd name="T7" fmla="*/ 2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2 h 165"/>
                    <a:gd name="T16" fmla="*/ 31 w 47"/>
                    <a:gd name="T17" fmla="*/ 2 h 165"/>
                    <a:gd name="T18" fmla="*/ 23 w 47"/>
                    <a:gd name="T19" fmla="*/ 2 h 165"/>
                    <a:gd name="T20" fmla="*/ 21 w 47"/>
                    <a:gd name="T21" fmla="*/ 2 h 165"/>
                    <a:gd name="T22" fmla="*/ 27 w 47"/>
                    <a:gd name="T23" fmla="*/ 2 h 165"/>
                    <a:gd name="T24" fmla="*/ 31 w 47"/>
                    <a:gd name="T25" fmla="*/ 2 h 165"/>
                    <a:gd name="T26" fmla="*/ 13 w 47"/>
                    <a:gd name="T27" fmla="*/ 2 h 165"/>
                    <a:gd name="T28" fmla="*/ 7 w 47"/>
                    <a:gd name="T29" fmla="*/ 2 h 165"/>
                    <a:gd name="T30" fmla="*/ 3 w 47"/>
                    <a:gd name="T31" fmla="*/ 2 h 165"/>
                    <a:gd name="T32" fmla="*/ 5 w 47"/>
                    <a:gd name="T33" fmla="*/ 2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2 h 103"/>
                    <a:gd name="T2" fmla="*/ 30 w 138"/>
                    <a:gd name="T3" fmla="*/ 2 h 103"/>
                    <a:gd name="T4" fmla="*/ 50 w 138"/>
                    <a:gd name="T5" fmla="*/ 2 h 103"/>
                    <a:gd name="T6" fmla="*/ 54 w 138"/>
                    <a:gd name="T7" fmla="*/ 2 h 103"/>
                    <a:gd name="T8" fmla="*/ 66 w 138"/>
                    <a:gd name="T9" fmla="*/ 2 h 103"/>
                    <a:gd name="T10" fmla="*/ 80 w 138"/>
                    <a:gd name="T11" fmla="*/ 2 h 103"/>
                    <a:gd name="T12" fmla="*/ 116 w 138"/>
                    <a:gd name="T13" fmla="*/ 2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2 h 103"/>
                    <a:gd name="T20" fmla="*/ 84 w 138"/>
                    <a:gd name="T21" fmla="*/ 2 h 103"/>
                    <a:gd name="T22" fmla="*/ 66 w 138"/>
                    <a:gd name="T23" fmla="*/ 2 h 103"/>
                    <a:gd name="T24" fmla="*/ 48 w 138"/>
                    <a:gd name="T25" fmla="*/ 2 h 103"/>
                    <a:gd name="T26" fmla="*/ 26 w 138"/>
                    <a:gd name="T27" fmla="*/ 2 h 103"/>
                    <a:gd name="T28" fmla="*/ 20 w 138"/>
                    <a:gd name="T29" fmla="*/ 2 h 103"/>
                    <a:gd name="T30" fmla="*/ 22 w 138"/>
                    <a:gd name="T31" fmla="*/ 2 h 103"/>
                    <a:gd name="T32" fmla="*/ 0 w 138"/>
                    <a:gd name="T33" fmla="*/ 2 h 103"/>
                    <a:gd name="T34" fmla="*/ 10 w 138"/>
                    <a:gd name="T35" fmla="*/ 2 h 103"/>
                    <a:gd name="T36" fmla="*/ 26 w 138"/>
                    <a:gd name="T37" fmla="*/ 2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35 w 188"/>
                    <a:gd name="T1" fmla="*/ 2 h 214"/>
                    <a:gd name="T2" fmla="*/ 137 w 188"/>
                    <a:gd name="T3" fmla="*/ 2 h 214"/>
                    <a:gd name="T4" fmla="*/ 147 w 188"/>
                    <a:gd name="T5" fmla="*/ 0 h 214"/>
                    <a:gd name="T6" fmla="*/ 159 w 188"/>
                    <a:gd name="T7" fmla="*/ 2 h 214"/>
                    <a:gd name="T8" fmla="*/ 165 w 188"/>
                    <a:gd name="T9" fmla="*/ 2 h 214"/>
                    <a:gd name="T10" fmla="*/ 155 w 188"/>
                    <a:gd name="T11" fmla="*/ 2 h 214"/>
                    <a:gd name="T12" fmla="*/ 147 w 188"/>
                    <a:gd name="T13" fmla="*/ 2 h 214"/>
                    <a:gd name="T14" fmla="*/ 139 w 188"/>
                    <a:gd name="T15" fmla="*/ 2 h 214"/>
                    <a:gd name="T16" fmla="*/ 121 w 188"/>
                    <a:gd name="T17" fmla="*/ 2 h 214"/>
                    <a:gd name="T18" fmla="*/ 97 w 188"/>
                    <a:gd name="T19" fmla="*/ 2 h 214"/>
                    <a:gd name="T20" fmla="*/ 94 w 188"/>
                    <a:gd name="T21" fmla="*/ 2 h 214"/>
                    <a:gd name="T22" fmla="*/ 94 w 188"/>
                    <a:gd name="T23" fmla="*/ 2 h 214"/>
                    <a:gd name="T24" fmla="*/ 90 w 188"/>
                    <a:gd name="T25" fmla="*/ 2 h 214"/>
                    <a:gd name="T26" fmla="*/ 80 w 188"/>
                    <a:gd name="T27" fmla="*/ 2 h 214"/>
                    <a:gd name="T28" fmla="*/ 58 w 188"/>
                    <a:gd name="T29" fmla="*/ 2 h 214"/>
                    <a:gd name="T30" fmla="*/ 76 w 188"/>
                    <a:gd name="T31" fmla="*/ 2 h 214"/>
                    <a:gd name="T32" fmla="*/ 78 w 188"/>
                    <a:gd name="T33" fmla="*/ 2 h 214"/>
                    <a:gd name="T34" fmla="*/ 58 w 188"/>
                    <a:gd name="T35" fmla="*/ 2 h 214"/>
                    <a:gd name="T36" fmla="*/ 34 w 188"/>
                    <a:gd name="T37" fmla="*/ 2 h 214"/>
                    <a:gd name="T38" fmla="*/ 36 w 188"/>
                    <a:gd name="T39" fmla="*/ 2 h 214"/>
                    <a:gd name="T40" fmla="*/ 46 w 188"/>
                    <a:gd name="T41" fmla="*/ 2 h 214"/>
                    <a:gd name="T42" fmla="*/ 34 w 188"/>
                    <a:gd name="T43" fmla="*/ 2 h 214"/>
                    <a:gd name="T44" fmla="*/ 26 w 188"/>
                    <a:gd name="T45" fmla="*/ 2 h 214"/>
                    <a:gd name="T46" fmla="*/ 30 w 188"/>
                    <a:gd name="T47" fmla="*/ 2 h 214"/>
                    <a:gd name="T48" fmla="*/ 14 w 188"/>
                    <a:gd name="T49" fmla="*/ 2 h 214"/>
                    <a:gd name="T50" fmla="*/ 0 w 188"/>
                    <a:gd name="T51" fmla="*/ 2 h 214"/>
                    <a:gd name="T52" fmla="*/ 8 w 188"/>
                    <a:gd name="T53" fmla="*/ 2 h 214"/>
                    <a:gd name="T54" fmla="*/ 0 w 188"/>
                    <a:gd name="T55" fmla="*/ 2 h 214"/>
                    <a:gd name="T56" fmla="*/ 14 w 188"/>
                    <a:gd name="T57" fmla="*/ 2 h 214"/>
                    <a:gd name="T58" fmla="*/ 32 w 188"/>
                    <a:gd name="T59" fmla="*/ 2 h 214"/>
                    <a:gd name="T60" fmla="*/ 44 w 188"/>
                    <a:gd name="T61" fmla="*/ 2 h 214"/>
                    <a:gd name="T62" fmla="*/ 72 w 188"/>
                    <a:gd name="T63" fmla="*/ 2 h 214"/>
                    <a:gd name="T64" fmla="*/ 84 w 188"/>
                    <a:gd name="T65" fmla="*/ 2 h 214"/>
                    <a:gd name="T66" fmla="*/ 94 w 188"/>
                    <a:gd name="T67" fmla="*/ 2 h 214"/>
                    <a:gd name="T68" fmla="*/ 97 w 188"/>
                    <a:gd name="T69" fmla="*/ 2 h 214"/>
                    <a:gd name="T70" fmla="*/ 109 w 188"/>
                    <a:gd name="T71" fmla="*/ 2 h 214"/>
                    <a:gd name="T72" fmla="*/ 127 w 188"/>
                    <a:gd name="T73" fmla="*/ 2 h 214"/>
                    <a:gd name="T74" fmla="*/ 131 w 188"/>
                    <a:gd name="T75" fmla="*/ 2 h 214"/>
                    <a:gd name="T76" fmla="*/ 125 w 188"/>
                    <a:gd name="T77" fmla="*/ 2 h 214"/>
                    <a:gd name="T78" fmla="*/ 129 w 188"/>
                    <a:gd name="T79" fmla="*/ 2 h 214"/>
                    <a:gd name="T80" fmla="*/ 135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35 w 812"/>
                    <a:gd name="T1" fmla="*/ 2 h 564"/>
                    <a:gd name="T2" fmla="*/ 801 w 812"/>
                    <a:gd name="T3" fmla="*/ 2 h 564"/>
                    <a:gd name="T4" fmla="*/ 771 w 812"/>
                    <a:gd name="T5" fmla="*/ 2 h 564"/>
                    <a:gd name="T6" fmla="*/ 745 w 812"/>
                    <a:gd name="T7" fmla="*/ 2 h 564"/>
                    <a:gd name="T8" fmla="*/ 657 w 812"/>
                    <a:gd name="T9" fmla="*/ 2 h 564"/>
                    <a:gd name="T10" fmla="*/ 655 w 812"/>
                    <a:gd name="T11" fmla="*/ 2 h 564"/>
                    <a:gd name="T12" fmla="*/ 627 w 812"/>
                    <a:gd name="T13" fmla="*/ 2 h 564"/>
                    <a:gd name="T14" fmla="*/ 643 w 812"/>
                    <a:gd name="T15" fmla="*/ 2 h 564"/>
                    <a:gd name="T16" fmla="*/ 599 w 812"/>
                    <a:gd name="T17" fmla="*/ 2 h 564"/>
                    <a:gd name="T18" fmla="*/ 579 w 812"/>
                    <a:gd name="T19" fmla="*/ 2 h 564"/>
                    <a:gd name="T20" fmla="*/ 619 w 812"/>
                    <a:gd name="T21" fmla="*/ 2 h 564"/>
                    <a:gd name="T22" fmla="*/ 617 w 812"/>
                    <a:gd name="T23" fmla="*/ 4 h 564"/>
                    <a:gd name="T24" fmla="*/ 565 w 812"/>
                    <a:gd name="T25" fmla="*/ 4 h 564"/>
                    <a:gd name="T26" fmla="*/ 545 w 812"/>
                    <a:gd name="T27" fmla="*/ 4 h 564"/>
                    <a:gd name="T28" fmla="*/ 505 w 812"/>
                    <a:gd name="T29" fmla="*/ 3 h 564"/>
                    <a:gd name="T30" fmla="*/ 485 w 812"/>
                    <a:gd name="T31" fmla="*/ 3 h 564"/>
                    <a:gd name="T32" fmla="*/ 473 w 812"/>
                    <a:gd name="T33" fmla="*/ 4 h 564"/>
                    <a:gd name="T34" fmla="*/ 523 w 812"/>
                    <a:gd name="T35" fmla="*/ 5 h 564"/>
                    <a:gd name="T36" fmla="*/ 533 w 812"/>
                    <a:gd name="T37" fmla="*/ 5 h 564"/>
                    <a:gd name="T38" fmla="*/ 549 w 812"/>
                    <a:gd name="T39" fmla="*/ 6 h 564"/>
                    <a:gd name="T40" fmla="*/ 515 w 812"/>
                    <a:gd name="T41" fmla="*/ 6 h 564"/>
                    <a:gd name="T42" fmla="*/ 493 w 812"/>
                    <a:gd name="T43" fmla="*/ 5 h 564"/>
                    <a:gd name="T44" fmla="*/ 445 w 812"/>
                    <a:gd name="T45" fmla="*/ 4 h 564"/>
                    <a:gd name="T46" fmla="*/ 449 w 812"/>
                    <a:gd name="T47" fmla="*/ 3 h 564"/>
                    <a:gd name="T48" fmla="*/ 445 w 812"/>
                    <a:gd name="T49" fmla="*/ 2 h 564"/>
                    <a:gd name="T50" fmla="*/ 435 w 812"/>
                    <a:gd name="T51" fmla="*/ 2 h 564"/>
                    <a:gd name="T52" fmla="*/ 386 w 812"/>
                    <a:gd name="T53" fmla="*/ 2 h 564"/>
                    <a:gd name="T54" fmla="*/ 360 w 812"/>
                    <a:gd name="T55" fmla="*/ 2 h 564"/>
                    <a:gd name="T56" fmla="*/ 330 w 812"/>
                    <a:gd name="T57" fmla="*/ 2 h 564"/>
                    <a:gd name="T58" fmla="*/ 288 w 812"/>
                    <a:gd name="T59" fmla="*/ 2 h 564"/>
                    <a:gd name="T60" fmla="*/ 242 w 812"/>
                    <a:gd name="T61" fmla="*/ 2 h 564"/>
                    <a:gd name="T62" fmla="*/ 196 w 812"/>
                    <a:gd name="T63" fmla="*/ 2 h 564"/>
                    <a:gd name="T64" fmla="*/ 184 w 812"/>
                    <a:gd name="T65" fmla="*/ 2 h 564"/>
                    <a:gd name="T66" fmla="*/ 160 w 812"/>
                    <a:gd name="T67" fmla="*/ 3 h 564"/>
                    <a:gd name="T68" fmla="*/ 152 w 812"/>
                    <a:gd name="T69" fmla="*/ 3 h 564"/>
                    <a:gd name="T70" fmla="*/ 128 w 812"/>
                    <a:gd name="T71" fmla="*/ 4 h 564"/>
                    <a:gd name="T72" fmla="*/ 94 w 812"/>
                    <a:gd name="T73" fmla="*/ 4 h 564"/>
                    <a:gd name="T74" fmla="*/ 66 w 812"/>
                    <a:gd name="T75" fmla="*/ 2 h 564"/>
                    <a:gd name="T76" fmla="*/ 72 w 812"/>
                    <a:gd name="T77" fmla="*/ 2 h 564"/>
                    <a:gd name="T78" fmla="*/ 44 w 812"/>
                    <a:gd name="T79" fmla="*/ 2 h 564"/>
                    <a:gd name="T80" fmla="*/ 20 w 812"/>
                    <a:gd name="T81" fmla="*/ 2 h 564"/>
                    <a:gd name="T82" fmla="*/ 24 w 812"/>
                    <a:gd name="T83" fmla="*/ 2 h 564"/>
                    <a:gd name="T84" fmla="*/ 0 w 812"/>
                    <a:gd name="T85" fmla="*/ 2 h 564"/>
                    <a:gd name="T86" fmla="*/ 821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47 w 43"/>
                    <a:gd name="T3" fmla="*/ 3 h 85"/>
                    <a:gd name="T4" fmla="*/ 105 w 43"/>
                    <a:gd name="T5" fmla="*/ 3 h 85"/>
                    <a:gd name="T6" fmla="*/ 51 w 43"/>
                    <a:gd name="T7" fmla="*/ 3 h 85"/>
                    <a:gd name="T8" fmla="*/ 1 w 43"/>
                    <a:gd name="T9" fmla="*/ 3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1 w 44"/>
                    <a:gd name="T3" fmla="*/ 2 h 74"/>
                    <a:gd name="T4" fmla="*/ 15 w 44"/>
                    <a:gd name="T5" fmla="*/ 2 h 74"/>
                    <a:gd name="T6" fmla="*/ 13 w 44"/>
                    <a:gd name="T7" fmla="*/ 2 h 74"/>
                    <a:gd name="T8" fmla="*/ 11 w 44"/>
                    <a:gd name="T9" fmla="*/ 2 h 74"/>
                    <a:gd name="T10" fmla="*/ 7 w 44"/>
                    <a:gd name="T11" fmla="*/ 2 h 74"/>
                    <a:gd name="T12" fmla="*/ 3 w 44"/>
                    <a:gd name="T13" fmla="*/ 2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506442 w 682"/>
                    <a:gd name="T1" fmla="*/ 11872191 h 557"/>
                    <a:gd name="T2" fmla="*/ 4551418 w 682"/>
                    <a:gd name="T3" fmla="*/ 11545371 h 557"/>
                    <a:gd name="T4" fmla="*/ 4685033 w 682"/>
                    <a:gd name="T5" fmla="*/ 10571899 h 557"/>
                    <a:gd name="T6" fmla="*/ 2897737 w 682"/>
                    <a:gd name="T7" fmla="*/ 7335217 h 557"/>
                    <a:gd name="T8" fmla="*/ 2643471 w 682"/>
                    <a:gd name="T9" fmla="*/ 8853909 h 557"/>
                    <a:gd name="T10" fmla="*/ 2839425 w 682"/>
                    <a:gd name="T11" fmla="*/ 14222057 h 557"/>
                    <a:gd name="T12" fmla="*/ 2643471 w 682"/>
                    <a:gd name="T13" fmla="*/ 12644031 h 557"/>
                    <a:gd name="T14" fmla="*/ 2268599 w 682"/>
                    <a:gd name="T15" fmla="*/ 11246216 h 557"/>
                    <a:gd name="T16" fmla="*/ 2296902 w 682"/>
                    <a:gd name="T17" fmla="*/ 10571899 h 557"/>
                    <a:gd name="T18" fmla="*/ 2318281 w 682"/>
                    <a:gd name="T19" fmla="*/ 10093319 h 557"/>
                    <a:gd name="T20" fmla="*/ 2060623 w 682"/>
                    <a:gd name="T21" fmla="*/ 9598991 h 557"/>
                    <a:gd name="T22" fmla="*/ 1818582 w 682"/>
                    <a:gd name="T23" fmla="*/ 8853909 h 557"/>
                    <a:gd name="T24" fmla="*/ 1384576 w 682"/>
                    <a:gd name="T25" fmla="*/ 9050544 h 557"/>
                    <a:gd name="T26" fmla="*/ 1185264 w 682"/>
                    <a:gd name="T27" fmla="*/ 9340852 h 557"/>
                    <a:gd name="T28" fmla="*/ 730550 w 682"/>
                    <a:gd name="T29" fmla="*/ 9340852 h 557"/>
                    <a:gd name="T30" fmla="*/ 207975 w 682"/>
                    <a:gd name="T31" fmla="*/ 7984752 h 557"/>
                    <a:gd name="T32" fmla="*/ 102280 w 682"/>
                    <a:gd name="T33" fmla="*/ 7563226 h 557"/>
                    <a:gd name="T34" fmla="*/ 0 w 682"/>
                    <a:gd name="T35" fmla="*/ 6743273 h 557"/>
                    <a:gd name="T36" fmla="*/ 226544 w 682"/>
                    <a:gd name="T37" fmla="*/ 5455192 h 557"/>
                    <a:gd name="T38" fmla="*/ 301574 w 682"/>
                    <a:gd name="T39" fmla="*/ 4626643 h 557"/>
                    <a:gd name="T40" fmla="*/ 478200 w 682"/>
                    <a:gd name="T41" fmla="*/ 3648362 h 557"/>
                    <a:gd name="T42" fmla="*/ 762731 w 682"/>
                    <a:gd name="T43" fmla="*/ 2961109 h 557"/>
                    <a:gd name="T44" fmla="*/ 1569522 w 682"/>
                    <a:gd name="T45" fmla="*/ 1716093 h 557"/>
                    <a:gd name="T46" fmla="*/ 2060623 w 682"/>
                    <a:gd name="T47" fmla="*/ 771712 h 557"/>
                    <a:gd name="T48" fmla="*/ 2415690 w 682"/>
                    <a:gd name="T49" fmla="*/ 147727 h 557"/>
                    <a:gd name="T50" fmla="*/ 3401368 w 682"/>
                    <a:gd name="T51" fmla="*/ 54636 h 557"/>
                    <a:gd name="T52" fmla="*/ 3726178 w 682"/>
                    <a:gd name="T53" fmla="*/ 0 h 557"/>
                    <a:gd name="T54" fmla="*/ 3595198 w 682"/>
                    <a:gd name="T55" fmla="*/ 863200 h 557"/>
                    <a:gd name="T56" fmla="*/ 4149409 w 682"/>
                    <a:gd name="T57" fmla="*/ 2158548 h 557"/>
                    <a:gd name="T58" fmla="*/ 4657936 w 682"/>
                    <a:gd name="T59" fmla="*/ 1893878 h 557"/>
                    <a:gd name="T60" fmla="*/ 4954303 w 682"/>
                    <a:gd name="T61" fmla="*/ 2086589 h 557"/>
                    <a:gd name="T62" fmla="*/ 5234275 w 682"/>
                    <a:gd name="T63" fmla="*/ 2485412 h 557"/>
                    <a:gd name="T64" fmla="*/ 5360572 w 682"/>
                    <a:gd name="T65" fmla="*/ 4809991 h 557"/>
                    <a:gd name="T66" fmla="*/ 5360572 w 682"/>
                    <a:gd name="T67" fmla="*/ 6142526 h 557"/>
                    <a:gd name="T68" fmla="*/ 5607533 w 682"/>
                    <a:gd name="T69" fmla="*/ 7242880 h 557"/>
                    <a:gd name="T70" fmla="*/ 6045955 w 682"/>
                    <a:gd name="T71" fmla="*/ 7675737 h 557"/>
                    <a:gd name="T72" fmla="*/ 6367793 w 682"/>
                    <a:gd name="T73" fmla="*/ 7563226 h 557"/>
                    <a:gd name="T74" fmla="*/ 6217881 w 682"/>
                    <a:gd name="T75" fmla="*/ 8705466 h 557"/>
                    <a:gd name="T76" fmla="*/ 5607533 w 682"/>
                    <a:gd name="T77" fmla="*/ 10423083 h 557"/>
                    <a:gd name="T78" fmla="*/ 5134870 w 682"/>
                    <a:gd name="T79" fmla="*/ 12414354 h 557"/>
                    <a:gd name="T80" fmla="*/ 5208636 w 682"/>
                    <a:gd name="T81" fmla="*/ 13003534 h 557"/>
                    <a:gd name="T82" fmla="*/ 4073070 w 682"/>
                    <a:gd name="T83" fmla="*/ 1422205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210301 w 257"/>
                    <a:gd name="T1" fmla="*/ 9068085 h 347"/>
                    <a:gd name="T2" fmla="*/ 2117823 w 257"/>
                    <a:gd name="T3" fmla="*/ 7862036 h 347"/>
                    <a:gd name="T4" fmla="*/ 1977158 w 257"/>
                    <a:gd name="T5" fmla="*/ 7527405 h 347"/>
                    <a:gd name="T6" fmla="*/ 1961894 w 257"/>
                    <a:gd name="T7" fmla="*/ 7046815 h 347"/>
                    <a:gd name="T8" fmla="*/ 1903467 w 257"/>
                    <a:gd name="T9" fmla="*/ 6639406 h 347"/>
                    <a:gd name="T10" fmla="*/ 1903467 w 257"/>
                    <a:gd name="T11" fmla="*/ 5981235 h 347"/>
                    <a:gd name="T12" fmla="*/ 1886906 w 257"/>
                    <a:gd name="T13" fmla="*/ 5590608 h 347"/>
                    <a:gd name="T14" fmla="*/ 2074370 w 257"/>
                    <a:gd name="T15" fmla="*/ 5280145 h 347"/>
                    <a:gd name="T16" fmla="*/ 2338949 w 257"/>
                    <a:gd name="T17" fmla="*/ 5162914 h 347"/>
                    <a:gd name="T18" fmla="*/ 2338949 w 257"/>
                    <a:gd name="T19" fmla="*/ 3565948 h 347"/>
                    <a:gd name="T20" fmla="*/ 490583 w 257"/>
                    <a:gd name="T21" fmla="*/ 2508280 h 347"/>
                    <a:gd name="T22" fmla="*/ 294356 w 257"/>
                    <a:gd name="T23" fmla="*/ 2565792 h 347"/>
                    <a:gd name="T24" fmla="*/ 149390 w 257"/>
                    <a:gd name="T25" fmla="*/ 2667938 h 347"/>
                    <a:gd name="T26" fmla="*/ 0 w 257"/>
                    <a:gd name="T27" fmla="*/ 3903375 h 347"/>
                    <a:gd name="T28" fmla="*/ 843584 w 257"/>
                    <a:gd name="T29" fmla="*/ 9040941 h 347"/>
                    <a:gd name="T30" fmla="*/ 2210301 w 257"/>
                    <a:gd name="T31" fmla="*/ 90680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55 w 57"/>
                    <a:gd name="T3" fmla="*/ 2 h 30"/>
                    <a:gd name="T4" fmla="*/ 59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50 w 693"/>
                    <a:gd name="T1" fmla="*/ 5 h 696"/>
                    <a:gd name="T2" fmla="*/ 370 w 693"/>
                    <a:gd name="T3" fmla="*/ 5 h 696"/>
                    <a:gd name="T4" fmla="*/ 302 w 693"/>
                    <a:gd name="T5" fmla="*/ 4 h 696"/>
                    <a:gd name="T6" fmla="*/ 242 w 693"/>
                    <a:gd name="T7" fmla="*/ 4 h 696"/>
                    <a:gd name="T8" fmla="*/ 214 w 693"/>
                    <a:gd name="T9" fmla="*/ 4 h 696"/>
                    <a:gd name="T10" fmla="*/ 238 w 693"/>
                    <a:gd name="T11" fmla="*/ 4 h 696"/>
                    <a:gd name="T12" fmla="*/ 270 w 693"/>
                    <a:gd name="T13" fmla="*/ 5 h 696"/>
                    <a:gd name="T14" fmla="*/ 298 w 693"/>
                    <a:gd name="T15" fmla="*/ 5 h 696"/>
                    <a:gd name="T16" fmla="*/ 310 w 693"/>
                    <a:gd name="T17" fmla="*/ 5 h 696"/>
                    <a:gd name="T18" fmla="*/ 290 w 693"/>
                    <a:gd name="T19" fmla="*/ 6 h 696"/>
                    <a:gd name="T20" fmla="*/ 238 w 693"/>
                    <a:gd name="T21" fmla="*/ 6 h 696"/>
                    <a:gd name="T22" fmla="*/ 202 w 693"/>
                    <a:gd name="T23" fmla="*/ 6 h 696"/>
                    <a:gd name="T24" fmla="*/ 97 w 693"/>
                    <a:gd name="T25" fmla="*/ 7 h 696"/>
                    <a:gd name="T26" fmla="*/ 77 w 693"/>
                    <a:gd name="T27" fmla="*/ 6 h 696"/>
                    <a:gd name="T28" fmla="*/ 45 w 693"/>
                    <a:gd name="T29" fmla="*/ 5 h 696"/>
                    <a:gd name="T30" fmla="*/ 33 w 693"/>
                    <a:gd name="T31" fmla="*/ 5 h 696"/>
                    <a:gd name="T32" fmla="*/ 53 w 693"/>
                    <a:gd name="T33" fmla="*/ 3 h 696"/>
                    <a:gd name="T34" fmla="*/ 17 w 693"/>
                    <a:gd name="T35" fmla="*/ 4 h 696"/>
                    <a:gd name="T36" fmla="*/ 81 w 693"/>
                    <a:gd name="T37" fmla="*/ 2 h 696"/>
                    <a:gd name="T38" fmla="*/ 113 w 693"/>
                    <a:gd name="T39" fmla="*/ 2 h 696"/>
                    <a:gd name="T40" fmla="*/ 37 w 693"/>
                    <a:gd name="T41" fmla="*/ 2 h 696"/>
                    <a:gd name="T42" fmla="*/ 1 w 693"/>
                    <a:gd name="T43" fmla="*/ 2 h 696"/>
                    <a:gd name="T44" fmla="*/ 25 w 693"/>
                    <a:gd name="T45" fmla="*/ 2 h 696"/>
                    <a:gd name="T46" fmla="*/ 97 w 693"/>
                    <a:gd name="T47" fmla="*/ 2 h 696"/>
                    <a:gd name="T48" fmla="*/ 198 w 693"/>
                    <a:gd name="T49" fmla="*/ 2 h 696"/>
                    <a:gd name="T50" fmla="*/ 206 w 693"/>
                    <a:gd name="T51" fmla="*/ 2 h 696"/>
                    <a:gd name="T52" fmla="*/ 238 w 693"/>
                    <a:gd name="T53" fmla="*/ 0 h 696"/>
                    <a:gd name="T54" fmla="*/ 334 w 693"/>
                    <a:gd name="T55" fmla="*/ 2 h 696"/>
                    <a:gd name="T56" fmla="*/ 306 w 693"/>
                    <a:gd name="T57" fmla="*/ 2 h 696"/>
                    <a:gd name="T58" fmla="*/ 278 w 693"/>
                    <a:gd name="T59" fmla="*/ 2 h 696"/>
                    <a:gd name="T60" fmla="*/ 338 w 693"/>
                    <a:gd name="T61" fmla="*/ 2 h 696"/>
                    <a:gd name="T62" fmla="*/ 350 w 693"/>
                    <a:gd name="T63" fmla="*/ 2 h 696"/>
                    <a:gd name="T64" fmla="*/ 394 w 693"/>
                    <a:gd name="T65" fmla="*/ 2 h 696"/>
                    <a:gd name="T66" fmla="*/ 474 w 693"/>
                    <a:gd name="T67" fmla="*/ 2 h 696"/>
                    <a:gd name="T68" fmla="*/ 501 w 693"/>
                    <a:gd name="T69" fmla="*/ 2 h 696"/>
                    <a:gd name="T70" fmla="*/ 507 w 693"/>
                    <a:gd name="T71" fmla="*/ 5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7780668 w 931"/>
                    <a:gd name="T1" fmla="*/ 0 h 149"/>
                    <a:gd name="T2" fmla="*/ 1351161 w 931"/>
                    <a:gd name="T3" fmla="*/ 767411 h 149"/>
                    <a:gd name="T4" fmla="*/ 854514 w 931"/>
                    <a:gd name="T5" fmla="*/ 1100957 h 149"/>
                    <a:gd name="T6" fmla="*/ 583767 w 931"/>
                    <a:gd name="T7" fmla="*/ 1100957 h 149"/>
                    <a:gd name="T8" fmla="*/ 208981 w 931"/>
                    <a:gd name="T9" fmla="*/ 2041086 h 149"/>
                    <a:gd name="T10" fmla="*/ 0 w 931"/>
                    <a:gd name="T11" fmla="*/ 2772595 h 149"/>
                    <a:gd name="T12" fmla="*/ 557105 w 931"/>
                    <a:gd name="T13" fmla="*/ 3048165 h 149"/>
                    <a:gd name="T14" fmla="*/ 912676 w 931"/>
                    <a:gd name="T15" fmla="*/ 2530972 h 149"/>
                    <a:gd name="T16" fmla="*/ 1020940 w 931"/>
                    <a:gd name="T17" fmla="*/ 2229495 h 149"/>
                    <a:gd name="T18" fmla="*/ 1578591 w 931"/>
                    <a:gd name="T19" fmla="*/ 1375126 h 149"/>
                    <a:gd name="T20" fmla="*/ 2028241 w 931"/>
                    <a:gd name="T21" fmla="*/ 1220856 h 149"/>
                    <a:gd name="T22" fmla="*/ 2239389 w 931"/>
                    <a:gd name="T23" fmla="*/ 2477095 h 149"/>
                    <a:gd name="T24" fmla="*/ 1774769 w 931"/>
                    <a:gd name="T25" fmla="*/ 2896898 h 149"/>
                    <a:gd name="T26" fmla="*/ 2177665 w 931"/>
                    <a:gd name="T27" fmla="*/ 2995733 h 149"/>
                    <a:gd name="T28" fmla="*/ 2358176 w 931"/>
                    <a:gd name="T29" fmla="*/ 2378831 h 149"/>
                    <a:gd name="T30" fmla="*/ 2510761 w 931"/>
                    <a:gd name="T31" fmla="*/ 2432198 h 149"/>
                    <a:gd name="T32" fmla="*/ 2386665 w 931"/>
                    <a:gd name="T33" fmla="*/ 1431874 h 149"/>
                    <a:gd name="T34" fmla="*/ 2510761 w 931"/>
                    <a:gd name="T35" fmla="*/ 1172024 h 149"/>
                    <a:gd name="T36" fmla="*/ 2609966 w 931"/>
                    <a:gd name="T37" fmla="*/ 2328690 h 149"/>
                    <a:gd name="T38" fmla="*/ 2510761 w 931"/>
                    <a:gd name="T39" fmla="*/ 2995733 h 149"/>
                    <a:gd name="T40" fmla="*/ 2797838 w 931"/>
                    <a:gd name="T41" fmla="*/ 3438634 h 149"/>
                    <a:gd name="T42" fmla="*/ 2819422 w 931"/>
                    <a:gd name="T43" fmla="*/ 2432198 h 149"/>
                    <a:gd name="T44" fmla="*/ 3124528 w 931"/>
                    <a:gd name="T45" fmla="*/ 2721436 h 149"/>
                    <a:gd name="T46" fmla="*/ 3604514 w 931"/>
                    <a:gd name="T47" fmla="*/ 1941555 h 149"/>
                    <a:gd name="T48" fmla="*/ 3860278 w 931"/>
                    <a:gd name="T49" fmla="*/ 1319678 h 149"/>
                    <a:gd name="T50" fmla="*/ 4146931 w 931"/>
                    <a:gd name="T51" fmla="*/ 1473983 h 149"/>
                    <a:gd name="T52" fmla="*/ 4292615 w 931"/>
                    <a:gd name="T53" fmla="*/ 1319678 h 149"/>
                    <a:gd name="T54" fmla="*/ 4067815 w 931"/>
                    <a:gd name="T55" fmla="*/ 1172024 h 149"/>
                    <a:gd name="T56" fmla="*/ 4475156 w 931"/>
                    <a:gd name="T57" fmla="*/ 919609 h 149"/>
                    <a:gd name="T58" fmla="*/ 5132096 w 931"/>
                    <a:gd name="T59" fmla="*/ 1431874 h 149"/>
                    <a:gd name="T60" fmla="*/ 5482520 w 931"/>
                    <a:gd name="T61" fmla="*/ 1100957 h 149"/>
                    <a:gd name="T62" fmla="*/ 5506408 w 931"/>
                    <a:gd name="T63" fmla="*/ 1672022 h 149"/>
                    <a:gd name="T64" fmla="*/ 5358857 w 931"/>
                    <a:gd name="T65" fmla="*/ 2669155 h 149"/>
                    <a:gd name="T66" fmla="*/ 5768456 w 931"/>
                    <a:gd name="T67" fmla="*/ 2328690 h 149"/>
                    <a:gd name="T68" fmla="*/ 5886952 w 931"/>
                    <a:gd name="T69" fmla="*/ 2129084 h 149"/>
                    <a:gd name="T70" fmla="*/ 6116056 w 931"/>
                    <a:gd name="T71" fmla="*/ 1611229 h 149"/>
                    <a:gd name="T72" fmla="*/ 7491306 w 931"/>
                    <a:gd name="T73" fmla="*/ 2229495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3 h 30"/>
                    <a:gd name="T2" fmla="*/ 15 w 31"/>
                    <a:gd name="T3" fmla="*/ 0 h 30"/>
                    <a:gd name="T4" fmla="*/ 15 w 31"/>
                    <a:gd name="T5" fmla="*/ 3 h 30"/>
                    <a:gd name="T6" fmla="*/ 3 w 31"/>
                    <a:gd name="T7" fmla="*/ 3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 h 32"/>
                    <a:gd name="T2" fmla="*/ 45 w 44"/>
                    <a:gd name="T3" fmla="*/ 0 h 32"/>
                    <a:gd name="T4" fmla="*/ 61 w 44"/>
                    <a:gd name="T5" fmla="*/ 3 h 32"/>
                    <a:gd name="T6" fmla="*/ 6 w 44"/>
                    <a:gd name="T7" fmla="*/ 3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128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292F2-C13B-4DA1-83EE-DF3FC8A0CF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28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29638-37E5-4F01-8770-6E5D43BA43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8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D72C9-C4BA-48EB-AFC1-353A14CD7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881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en-A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CCA48-0CCA-4464-BED7-F7578A8198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66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D2BC8-E738-4DEE-AF6E-7F9B909857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11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88888-47D5-4209-B7C7-981AB4C393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82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EE5A-F4A9-450F-B051-5E32EDA173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84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F7219-50C1-4C9F-B147-B659C2F363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98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FE2B8-FB8C-4C80-A716-B5502A54E7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00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31129-BD5B-49DF-BBA8-955AE94D91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90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8C5F6-44BA-48E0-900A-9D4B556417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05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32AB3-EB5E-4860-AF91-92CF719085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98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183F9D7C-9218-4FED-9AA6-A5A1B4BB2E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AU"/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29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0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1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2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3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4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5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6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7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8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39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40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41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42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43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44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45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46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47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48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49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50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51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1 h 281"/>
                      <a:gd name="T2" fmla="*/ 1 w 471"/>
                      <a:gd name="T3" fmla="*/ 1 h 281"/>
                      <a:gd name="T4" fmla="*/ 1 w 471"/>
                      <a:gd name="T5" fmla="*/ 1 h 281"/>
                      <a:gd name="T6" fmla="*/ 1 w 471"/>
                      <a:gd name="T7" fmla="*/ 1 h 281"/>
                      <a:gd name="T8" fmla="*/ 1 w 471"/>
                      <a:gd name="T9" fmla="*/ 1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1 w 471"/>
                      <a:gd name="T57" fmla="*/ 1 h 281"/>
                      <a:gd name="T58" fmla="*/ 1 w 471"/>
                      <a:gd name="T59" fmla="*/ 1 h 281"/>
                      <a:gd name="T60" fmla="*/ 1 w 471"/>
                      <a:gd name="T61" fmla="*/ 1 h 281"/>
                      <a:gd name="T62" fmla="*/ 1 w 471"/>
                      <a:gd name="T63" fmla="*/ 1 h 281"/>
                      <a:gd name="T64" fmla="*/ 1 w 471"/>
                      <a:gd name="T65" fmla="*/ 1 h 281"/>
                      <a:gd name="T66" fmla="*/ 1 w 471"/>
                      <a:gd name="T67" fmla="*/ 1 h 281"/>
                      <a:gd name="T68" fmla="*/ 1 w 471"/>
                      <a:gd name="T69" fmla="*/ 1 h 281"/>
                      <a:gd name="T70" fmla="*/ 1 w 471"/>
                      <a:gd name="T71" fmla="*/ 1 h 281"/>
                      <a:gd name="T72" fmla="*/ 1 w 471"/>
                      <a:gd name="T73" fmla="*/ 1 h 281"/>
                      <a:gd name="T74" fmla="*/ 1 w 471"/>
                      <a:gd name="T75" fmla="*/ 1 h 281"/>
                      <a:gd name="T76" fmla="*/ 1 w 471"/>
                      <a:gd name="T77" fmla="*/ 1 h 281"/>
                      <a:gd name="T78" fmla="*/ 1 w 471"/>
                      <a:gd name="T79" fmla="*/ 1 h 281"/>
                      <a:gd name="T80" fmla="*/ 1 w 471"/>
                      <a:gd name="T81" fmla="*/ 1 h 281"/>
                      <a:gd name="T82" fmla="*/ 1 w 471"/>
                      <a:gd name="T83" fmla="*/ 1 h 281"/>
                      <a:gd name="T84" fmla="*/ 1 w 471"/>
                      <a:gd name="T85" fmla="*/ 1 h 281"/>
                      <a:gd name="T86" fmla="*/ 1 w 471"/>
                      <a:gd name="T87" fmla="*/ 1 h 281"/>
                      <a:gd name="T88" fmla="*/ 1 w 471"/>
                      <a:gd name="T89" fmla="*/ 1 h 281"/>
                      <a:gd name="T90" fmla="*/ 1 w 471"/>
                      <a:gd name="T91" fmla="*/ 1 h 281"/>
                      <a:gd name="T92" fmla="*/ 1 w 471"/>
                      <a:gd name="T93" fmla="*/ 1 h 281"/>
                      <a:gd name="T94" fmla="*/ 1 w 471"/>
                      <a:gd name="T95" fmla="*/ 1 h 281"/>
                      <a:gd name="T96" fmla="*/ 1 w 471"/>
                      <a:gd name="T97" fmla="*/ 1 h 281"/>
                      <a:gd name="T98" fmla="*/ 1 w 471"/>
                      <a:gd name="T99" fmla="*/ 1 h 281"/>
                      <a:gd name="T100" fmla="*/ 1 w 471"/>
                      <a:gd name="T101" fmla="*/ 1 h 281"/>
                      <a:gd name="T102" fmla="*/ 1 w 471"/>
                      <a:gd name="T103" fmla="*/ 1 h 281"/>
                      <a:gd name="T104" fmla="*/ 1 w 471"/>
                      <a:gd name="T105" fmla="*/ 1 h 281"/>
                      <a:gd name="T106" fmla="*/ 1 w 471"/>
                      <a:gd name="T107" fmla="*/ 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52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53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54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55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56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57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58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59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60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1 w 323"/>
                      <a:gd name="T1" fmla="*/ 1 h 64"/>
                      <a:gd name="T2" fmla="*/ 1 w 323"/>
                      <a:gd name="T3" fmla="*/ 1 h 64"/>
                      <a:gd name="T4" fmla="*/ 1 w 323"/>
                      <a:gd name="T5" fmla="*/ 0 h 64"/>
                      <a:gd name="T6" fmla="*/ 1 w 323"/>
                      <a:gd name="T7" fmla="*/ 0 h 64"/>
                      <a:gd name="T8" fmla="*/ 1 w 323"/>
                      <a:gd name="T9" fmla="*/ 1 h 64"/>
                      <a:gd name="T10" fmla="*/ 1 w 323"/>
                      <a:gd name="T11" fmla="*/ 1 h 64"/>
                      <a:gd name="T12" fmla="*/ 1 w 323"/>
                      <a:gd name="T13" fmla="*/ 1 h 64"/>
                      <a:gd name="T14" fmla="*/ 1 w 323"/>
                      <a:gd name="T15" fmla="*/ 1 h 64"/>
                      <a:gd name="T16" fmla="*/ 1 w 323"/>
                      <a:gd name="T17" fmla="*/ 1 h 64"/>
                      <a:gd name="T18" fmla="*/ 1 w 323"/>
                      <a:gd name="T19" fmla="*/ 1 h 64"/>
                      <a:gd name="T20" fmla="*/ 1 w 323"/>
                      <a:gd name="T21" fmla="*/ 1 h 64"/>
                      <a:gd name="T22" fmla="*/ 1 w 323"/>
                      <a:gd name="T23" fmla="*/ 1 h 64"/>
                      <a:gd name="T24" fmla="*/ 1 w 323"/>
                      <a:gd name="T25" fmla="*/ 1 h 64"/>
                      <a:gd name="T26" fmla="*/ 1 w 323"/>
                      <a:gd name="T27" fmla="*/ 1 h 64"/>
                      <a:gd name="T28" fmla="*/ 1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1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61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1 w 300"/>
                      <a:gd name="T5" fmla="*/ 0 h 31"/>
                      <a:gd name="T6" fmla="*/ 1 w 300"/>
                      <a:gd name="T7" fmla="*/ 1 h 31"/>
                      <a:gd name="T8" fmla="*/ 1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62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63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64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65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66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67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68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69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70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71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72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73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74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75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76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77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78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79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80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81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82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83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08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08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08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09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09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09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09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09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09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09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09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09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09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0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0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0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0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0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0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0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0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0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0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1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1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1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1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1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1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1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1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1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1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2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2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2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2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2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2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2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112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64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65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66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67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68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69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70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71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72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73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74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75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76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77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78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79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80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81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82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83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39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40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41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42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43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44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45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46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47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48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49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0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1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2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3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4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5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6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7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8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59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60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61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1062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</p:grpSp>
        <p:pic>
          <p:nvPicPr>
            <p:cNvPr id="1033" name="Picture 161" descr="earth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83" r:id="rId2"/>
    <p:sldLayoutId id="2147484484" r:id="rId3"/>
    <p:sldLayoutId id="2147484485" r:id="rId4"/>
    <p:sldLayoutId id="2147484486" r:id="rId5"/>
    <p:sldLayoutId id="2147484487" r:id="rId6"/>
    <p:sldLayoutId id="2147484488" r:id="rId7"/>
    <p:sldLayoutId id="2147484489" r:id="rId8"/>
    <p:sldLayoutId id="2147484490" r:id="rId9"/>
    <p:sldLayoutId id="2147484491" r:id="rId10"/>
    <p:sldLayoutId id="2147484492" r:id="rId11"/>
    <p:sldLayoutId id="214748449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524000"/>
            <a:ext cx="7924800" cy="1371600"/>
          </a:xfrm>
        </p:spPr>
        <p:txBody>
          <a:bodyPr/>
          <a:lstStyle/>
          <a:p>
            <a:pPr algn="ctr"/>
            <a:r>
              <a:rPr lang="en-AU" sz="4000" b="1" dirty="0"/>
              <a:t>International Trade’s Role in Enhancing Food Security in Asia</a:t>
            </a:r>
            <a:endParaRPr lang="en-US" altLang="en-US" sz="4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0"/>
            <a:ext cx="8382000" cy="2971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AU" altLang="en-US" b="1" dirty="0"/>
              <a:t>Kym Anderson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400" dirty="0"/>
              <a:t>University of Adelaide and Australian National University</a:t>
            </a:r>
            <a:endParaRPr lang="en-AU" altLang="en-US" sz="2400" b="1" dirty="0"/>
          </a:p>
          <a:p>
            <a:pPr algn="ctr"/>
            <a:r>
              <a:rPr lang="en-AU" sz="2000" dirty="0"/>
              <a:t>kym.anderson@adelaide.edu.au</a:t>
            </a:r>
            <a:endParaRPr lang="en-AU" altLang="en-US" sz="2000" dirty="0"/>
          </a:p>
          <a:p>
            <a:pPr algn="ctr"/>
            <a:endParaRPr lang="en-AU" altLang="en-US" sz="1800" b="1" dirty="0"/>
          </a:p>
          <a:p>
            <a:pPr algn="ctr"/>
            <a:endParaRPr lang="en-AU" altLang="en-US" sz="1800" b="1" dirty="0"/>
          </a:p>
          <a:p>
            <a:pPr algn="ctr"/>
            <a:r>
              <a:rPr lang="en-US" sz="1800" i="1" dirty="0"/>
              <a:t>10th </a:t>
            </a:r>
            <a:r>
              <a:rPr lang="en-AU" altLang="en-US" sz="1800" i="1" dirty="0"/>
              <a:t>Conference of the </a:t>
            </a:r>
            <a:r>
              <a:rPr lang="en-US" sz="1800" i="1" dirty="0"/>
              <a:t>Asian Society of Agricultural Economists </a:t>
            </a:r>
          </a:p>
          <a:p>
            <a:pPr algn="ctr"/>
            <a:r>
              <a:rPr lang="en-AU" altLang="en-US" sz="1800" dirty="0"/>
              <a:t>(</a:t>
            </a:r>
            <a:r>
              <a:rPr lang="en-US" sz="1800" dirty="0"/>
              <a:t>Gearing Asian Agriculture under the Fourth Industrialization Revolution</a:t>
            </a:r>
            <a:r>
              <a:rPr lang="en-AU" sz="1800" dirty="0"/>
              <a:t>),</a:t>
            </a:r>
            <a:r>
              <a:rPr lang="en-AU" sz="1800" i="1" dirty="0"/>
              <a:t> </a:t>
            </a:r>
          </a:p>
          <a:p>
            <a:pPr algn="ctr"/>
            <a:r>
              <a:rPr lang="en-AU" altLang="en-US" sz="2000" i="1" dirty="0"/>
              <a:t>Beijing (and virtual), 6-8 December 2021</a:t>
            </a:r>
            <a:endParaRPr lang="en-US" altLang="en-US" sz="20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0" y="53841"/>
            <a:ext cx="1047750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B65F7-566E-48AE-B847-6892A9E70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-152400"/>
            <a:ext cx="7772400" cy="1143000"/>
          </a:xfrm>
        </p:spPr>
        <p:txBody>
          <a:bodyPr/>
          <a:lstStyle/>
          <a:p>
            <a:r>
              <a:rPr lang="en-AU" b="1" dirty="0">
                <a:solidFill>
                  <a:schemeClr val="tx1"/>
                </a:solidFill>
              </a:rPr>
              <a:t>Comparative advantage in food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4423F-BDD6-41F4-B638-89E91107F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AU" sz="3000" dirty="0"/>
              <a:t>Depends heavily on national endowment of </a:t>
            </a:r>
            <a:r>
              <a:rPr lang="en-AU" sz="3000" b="1" dirty="0"/>
              <a:t>ag land </a:t>
            </a:r>
            <a:r>
              <a:rPr lang="en-AU" sz="3000" dirty="0"/>
              <a:t>relative to industrial capital</a:t>
            </a:r>
          </a:p>
          <a:p>
            <a:pPr lvl="1"/>
            <a:r>
              <a:rPr lang="en-AU" sz="2600" dirty="0"/>
              <a:t>Low-income countries with rel. little non-farm capital have an </a:t>
            </a:r>
            <a:r>
              <a:rPr lang="en-AU" sz="2600" b="1" dirty="0"/>
              <a:t>ag comparative advantage</a:t>
            </a:r>
          </a:p>
          <a:p>
            <a:pPr lvl="1"/>
            <a:r>
              <a:rPr lang="en-AU" sz="2600" dirty="0"/>
              <a:t>They could transition to an </a:t>
            </a:r>
            <a:r>
              <a:rPr lang="en-AU" sz="2600" dirty="0" err="1"/>
              <a:t>agric</a:t>
            </a:r>
            <a:r>
              <a:rPr lang="en-AU" sz="2600" dirty="0"/>
              <a:t> comparative </a:t>
            </a:r>
            <a:r>
              <a:rPr lang="en-AU" sz="2600" b="1" dirty="0"/>
              <a:t>disadvantage</a:t>
            </a:r>
            <a:r>
              <a:rPr lang="en-AU" sz="2600" dirty="0"/>
              <a:t> if/when industrial (or mining) sector booms</a:t>
            </a:r>
          </a:p>
          <a:p>
            <a:pPr lvl="2"/>
            <a:r>
              <a:rPr lang="en-AU" sz="2200" dirty="0"/>
              <a:t>and more so if </a:t>
            </a:r>
            <a:r>
              <a:rPr lang="en-AU" sz="2200" b="1" dirty="0" err="1"/>
              <a:t>agric</a:t>
            </a:r>
            <a:r>
              <a:rPr lang="en-AU" sz="2200" b="1" dirty="0"/>
              <a:t> tech improves less rapidly </a:t>
            </a:r>
            <a:r>
              <a:rPr lang="en-AU" sz="2200" dirty="0"/>
              <a:t>in those countries relative to rest of world</a:t>
            </a:r>
          </a:p>
        </p:txBody>
      </p:sp>
    </p:spTree>
    <p:extLst>
      <p:ext uri="{BB962C8B-B14F-4D97-AF65-F5344CB8AC3E}">
        <p14:creationId xmlns:p14="http://schemas.microsoft.com/office/powerpoint/2010/main" val="386203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28ED0-7BEF-40F5-9534-B4E714887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7696200" cy="1371600"/>
          </a:xfrm>
        </p:spPr>
        <p:txBody>
          <a:bodyPr/>
          <a:lstStyle/>
          <a:p>
            <a:pPr algn="ctr"/>
            <a:r>
              <a:rPr lang="en-AU" sz="4000" b="1" dirty="0">
                <a:solidFill>
                  <a:schemeClr val="tx1"/>
                </a:solidFill>
              </a:rPr>
              <a:t>Agric land per capita is low in Asia</a:t>
            </a:r>
            <a:br>
              <a:rPr lang="en-AU" b="1" dirty="0">
                <a:solidFill>
                  <a:schemeClr val="tx1"/>
                </a:solidFill>
              </a:rPr>
            </a:br>
            <a:r>
              <a:rPr lang="en-AU" sz="2400" i="0" dirty="0">
                <a:solidFill>
                  <a:schemeClr val="tx1"/>
                </a:solidFill>
              </a:rPr>
              <a:t>(relative to the global average in 2018, where world = 100)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9684A5A-6AAB-4C68-8CA1-2BAEFCE88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528371"/>
            <a:ext cx="7962900" cy="500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55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008C0-9A38-4287-A7CB-C457571C2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52400"/>
            <a:ext cx="7772400" cy="838200"/>
          </a:xfrm>
        </p:spPr>
        <p:txBody>
          <a:bodyPr/>
          <a:lstStyle/>
          <a:p>
            <a:r>
              <a:rPr lang="en-AU" sz="4000" b="1" dirty="0">
                <a:solidFill>
                  <a:schemeClr val="tx1"/>
                </a:solidFill>
              </a:rPr>
              <a:t>Transition in </a:t>
            </a:r>
            <a:r>
              <a:rPr lang="en-AU" sz="4000" b="1" dirty="0" err="1">
                <a:solidFill>
                  <a:schemeClr val="tx1"/>
                </a:solidFill>
              </a:rPr>
              <a:t>ag&amp;food</a:t>
            </a:r>
            <a:r>
              <a:rPr lang="en-AU" sz="4000" b="1" dirty="0">
                <a:solidFill>
                  <a:schemeClr val="tx1"/>
                </a:solidFill>
              </a:rPr>
              <a:t> trade of DCs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205BF-192C-43A2-9EA0-D0EB9A524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620000" cy="4586288"/>
          </a:xfrm>
        </p:spPr>
        <p:txBody>
          <a:bodyPr/>
          <a:lstStyle/>
          <a:p>
            <a:r>
              <a:rPr lang="en-AU" dirty="0"/>
              <a:t>Previous strong agricultural comparative advantage of DCs has fallen, converging on that of HICs</a:t>
            </a:r>
          </a:p>
        </p:txBody>
      </p:sp>
    </p:spTree>
    <p:extLst>
      <p:ext uri="{BB962C8B-B14F-4D97-AF65-F5344CB8AC3E}">
        <p14:creationId xmlns:p14="http://schemas.microsoft.com/office/powerpoint/2010/main" val="3936357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1066800"/>
          </a:xfrm>
        </p:spPr>
        <p:txBody>
          <a:bodyPr/>
          <a:lstStyle/>
          <a:p>
            <a:pPr algn="ctr"/>
            <a:r>
              <a:rPr lang="en-AU" altLang="en-US" sz="3000" b="1" dirty="0">
                <a:solidFill>
                  <a:schemeClr val="tx1"/>
                </a:solidFill>
              </a:rPr>
              <a:t>Converging indexes of  ag. comparative advantage</a:t>
            </a:r>
            <a:br>
              <a:rPr lang="en-AU" altLang="en-US" sz="3600" b="1" dirty="0">
                <a:solidFill>
                  <a:schemeClr val="tx1"/>
                </a:solidFill>
              </a:rPr>
            </a:br>
            <a:r>
              <a:rPr lang="en-AU" sz="2400" dirty="0">
                <a:solidFill>
                  <a:schemeClr val="tx1"/>
                </a:solidFill>
              </a:rPr>
              <a:t>(% of ag &amp; food in national merchandise exports as a ratio of </a:t>
            </a:r>
            <a:r>
              <a:rPr lang="en-AU" sz="2400" dirty="0" err="1">
                <a:solidFill>
                  <a:schemeClr val="tx1"/>
                </a:solidFill>
              </a:rPr>
              <a:t>ag+food</a:t>
            </a:r>
            <a:r>
              <a:rPr lang="en-AU" sz="2400" dirty="0">
                <a:solidFill>
                  <a:schemeClr val="tx1"/>
                </a:solidFill>
              </a:rPr>
              <a:t> share of global merchandise exports. Source: WDI)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904834"/>
              </p:ext>
            </p:extLst>
          </p:nvPr>
        </p:nvGraphicFramePr>
        <p:xfrm>
          <a:off x="1219200" y="1447800"/>
          <a:ext cx="7010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1243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008C0-9A38-4287-A7CB-C457571C2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52400"/>
            <a:ext cx="7772400" cy="838200"/>
          </a:xfrm>
        </p:spPr>
        <p:txBody>
          <a:bodyPr/>
          <a:lstStyle/>
          <a:p>
            <a:r>
              <a:rPr lang="en-AU" sz="4000" b="1" dirty="0">
                <a:solidFill>
                  <a:schemeClr val="tx1"/>
                </a:solidFill>
              </a:rPr>
              <a:t>Transition in </a:t>
            </a:r>
            <a:r>
              <a:rPr lang="en-AU" sz="4000" b="1" dirty="0" err="1">
                <a:solidFill>
                  <a:schemeClr val="tx1"/>
                </a:solidFill>
              </a:rPr>
              <a:t>ag&amp;food</a:t>
            </a:r>
            <a:r>
              <a:rPr lang="en-AU" sz="4000" b="1" dirty="0">
                <a:solidFill>
                  <a:schemeClr val="tx1"/>
                </a:solidFill>
              </a:rPr>
              <a:t> trade of DCs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205BF-192C-43A2-9EA0-D0EB9A524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696200" cy="4586288"/>
          </a:xfrm>
        </p:spPr>
        <p:txBody>
          <a:bodyPr/>
          <a:lstStyle/>
          <a:p>
            <a:r>
              <a:rPr lang="en-AU" dirty="0">
                <a:solidFill>
                  <a:schemeClr val="accent2"/>
                </a:solidFill>
              </a:rPr>
              <a:t>Previous strong agricultural comparative advantage of DCs has fallen, converging on that of HICs</a:t>
            </a:r>
          </a:p>
          <a:p>
            <a:endParaRPr lang="en-AU" dirty="0"/>
          </a:p>
          <a:p>
            <a:r>
              <a:rPr lang="en-AU" dirty="0"/>
              <a:t>&amp; for many Asian countries, their rapid industrialization is leading them to gradually </a:t>
            </a:r>
            <a:r>
              <a:rPr lang="en-AU" b="1" dirty="0"/>
              <a:t>transition from net exporter to net importer </a:t>
            </a:r>
            <a:r>
              <a:rPr lang="en-AU" dirty="0"/>
              <a:t>of </a:t>
            </a:r>
            <a:r>
              <a:rPr lang="en-AU" dirty="0" err="1"/>
              <a:t>ag+food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2769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8A94D-F396-4C34-97F4-8440332C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295400"/>
          </a:xfrm>
        </p:spPr>
        <p:txBody>
          <a:bodyPr/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Agric trade specialization index</a:t>
            </a:r>
            <a:br>
              <a:rPr lang="en-AU" b="1" dirty="0">
                <a:solidFill>
                  <a:schemeClr val="tx1"/>
                </a:solidFill>
              </a:rPr>
            </a:br>
            <a:r>
              <a:rPr lang="en-AU" sz="2400" i="0" dirty="0">
                <a:solidFill>
                  <a:schemeClr val="tx1"/>
                </a:solidFill>
              </a:rPr>
              <a:t>Source: FAOSTAT  [TSI = (X-M)/(X+M)]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83E65BD-9039-4ADF-811B-A4D304D39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10780"/>
            <a:ext cx="8191500" cy="525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08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008C0-9A38-4287-A7CB-C457571C2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52400"/>
            <a:ext cx="7772400" cy="838200"/>
          </a:xfrm>
        </p:spPr>
        <p:txBody>
          <a:bodyPr/>
          <a:lstStyle/>
          <a:p>
            <a:r>
              <a:rPr lang="en-AU" sz="4000" b="1" dirty="0">
                <a:solidFill>
                  <a:schemeClr val="tx1"/>
                </a:solidFill>
              </a:rPr>
              <a:t>Transition in </a:t>
            </a:r>
            <a:r>
              <a:rPr lang="en-AU" sz="4000" b="1" dirty="0" err="1">
                <a:solidFill>
                  <a:schemeClr val="tx1"/>
                </a:solidFill>
              </a:rPr>
              <a:t>ag&amp;food</a:t>
            </a:r>
            <a:r>
              <a:rPr lang="en-AU" sz="4000" b="1" dirty="0">
                <a:solidFill>
                  <a:schemeClr val="tx1"/>
                </a:solidFill>
              </a:rPr>
              <a:t> trade of DCs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205BF-192C-43A2-9EA0-D0EB9A524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81488"/>
          </a:xfrm>
        </p:spPr>
        <p:txBody>
          <a:bodyPr/>
          <a:lstStyle/>
          <a:p>
            <a:r>
              <a:rPr lang="en-AU" sz="2800" dirty="0"/>
              <a:t>Meanwhile, </a:t>
            </a:r>
            <a:r>
              <a:rPr lang="en-AU" sz="2800" b="1" dirty="0"/>
              <a:t>DCs (incl. in SE Asia) </a:t>
            </a:r>
            <a:r>
              <a:rPr lang="en-AU" sz="2800" dirty="0"/>
              <a:t>have raised their share of global </a:t>
            </a:r>
            <a:r>
              <a:rPr lang="en-AU" sz="2800" dirty="0" err="1"/>
              <a:t>ag&amp;food</a:t>
            </a:r>
            <a:r>
              <a:rPr lang="en-AU" sz="2800" dirty="0"/>
              <a:t> exports in the past three decades, from 45% to 60%</a:t>
            </a:r>
          </a:p>
          <a:p>
            <a:pPr lvl="1"/>
            <a:endParaRPr lang="en-AU" sz="2400" dirty="0"/>
          </a:p>
          <a:p>
            <a:pPr lvl="1"/>
            <a:r>
              <a:rPr lang="en-AU" sz="2600" dirty="0"/>
              <a:t>So they, in addition to reforming countries, would be </a:t>
            </a:r>
            <a:r>
              <a:rPr lang="en-AU" sz="2600" b="1" dirty="0"/>
              <a:t>beneficiaries</a:t>
            </a:r>
            <a:r>
              <a:rPr lang="en-AU" sz="2600" dirty="0"/>
              <a:t> of more-open global food markets</a:t>
            </a:r>
          </a:p>
        </p:txBody>
      </p:sp>
    </p:spTree>
    <p:extLst>
      <p:ext uri="{BB962C8B-B14F-4D97-AF65-F5344CB8AC3E}">
        <p14:creationId xmlns:p14="http://schemas.microsoft.com/office/powerpoint/2010/main" val="1768629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295400"/>
          </a:xfrm>
        </p:spPr>
        <p:txBody>
          <a:bodyPr/>
          <a:lstStyle/>
          <a:p>
            <a:pPr algn="ctr"/>
            <a:r>
              <a:rPr lang="en-AU" sz="3200" b="1" dirty="0">
                <a:solidFill>
                  <a:schemeClr val="tx1"/>
                </a:solidFill>
              </a:rPr>
              <a:t>Developing countries’ shares (%) of world </a:t>
            </a:r>
            <a:r>
              <a:rPr lang="en-AU" sz="3200" b="1" dirty="0" err="1">
                <a:solidFill>
                  <a:schemeClr val="tx1"/>
                </a:solidFill>
              </a:rPr>
              <a:t>ag+food</a:t>
            </a:r>
            <a:r>
              <a:rPr lang="en-AU" sz="3200" b="1" dirty="0">
                <a:solidFill>
                  <a:schemeClr val="tx1"/>
                </a:solidFill>
              </a:rPr>
              <a:t> trade: imports pacing exports</a:t>
            </a:r>
            <a:br>
              <a:rPr lang="en-AU" sz="3200" b="1" dirty="0">
                <a:solidFill>
                  <a:schemeClr val="tx1"/>
                </a:solidFill>
              </a:rPr>
            </a:br>
            <a:r>
              <a:rPr lang="en-AU" sz="2000" dirty="0">
                <a:solidFill>
                  <a:schemeClr val="tx1"/>
                </a:solidFill>
              </a:rPr>
              <a:t>(Source: wits.worldbank.org, prepared by Will Martin)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447800" y="1752600"/>
          <a:ext cx="6248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653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76200"/>
            <a:ext cx="8059737" cy="1600200"/>
          </a:xfrm>
        </p:spPr>
        <p:txBody>
          <a:bodyPr/>
          <a:lstStyle/>
          <a:p>
            <a:pPr algn="ctr"/>
            <a:r>
              <a:rPr lang="en-AU" sz="3200" b="1" u="sng" dirty="0">
                <a:solidFill>
                  <a:schemeClr val="tx1"/>
                </a:solidFill>
              </a:rPr>
              <a:t>Net</a:t>
            </a:r>
            <a:r>
              <a:rPr lang="en-AU" sz="3200" b="1" dirty="0">
                <a:solidFill>
                  <a:schemeClr val="tx1"/>
                </a:solidFill>
              </a:rPr>
              <a:t> exports of </a:t>
            </a:r>
            <a:r>
              <a:rPr lang="en-AU" sz="3200" b="1" dirty="0" err="1">
                <a:solidFill>
                  <a:schemeClr val="tx1"/>
                </a:solidFill>
              </a:rPr>
              <a:t>agric+food</a:t>
            </a:r>
            <a:r>
              <a:rPr lang="en-AU" sz="3200" b="1" dirty="0">
                <a:solidFill>
                  <a:schemeClr val="tx1"/>
                </a:solidFill>
              </a:rPr>
              <a:t> products, </a:t>
            </a:r>
            <a:br>
              <a:rPr lang="en-AU" sz="3200" b="1" dirty="0">
                <a:solidFill>
                  <a:schemeClr val="tx1"/>
                </a:solidFill>
              </a:rPr>
            </a:br>
            <a:r>
              <a:rPr lang="en-AU" sz="3200" b="1" dirty="0">
                <a:solidFill>
                  <a:schemeClr val="tx1"/>
                </a:solidFill>
              </a:rPr>
              <a:t>developing country regions </a:t>
            </a:r>
            <a:r>
              <a:rPr lang="en-AU" sz="3200" dirty="0">
                <a:solidFill>
                  <a:schemeClr val="tx1"/>
                </a:solidFill>
              </a:rPr>
              <a:t>($US billion)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295400" y="1524000"/>
          <a:ext cx="6629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6151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EE3AA-A8C6-41B0-940D-8D8B67863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31" y="3048000"/>
            <a:ext cx="8516937" cy="1143000"/>
          </a:xfrm>
        </p:spPr>
        <p:txBody>
          <a:bodyPr/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How open are food markets to international trade?</a:t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480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12D5-4338-4134-9B78-9532E622A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186" y="-76200"/>
            <a:ext cx="7772400" cy="1143000"/>
          </a:xfrm>
        </p:spPr>
        <p:txBody>
          <a:bodyPr/>
          <a:lstStyle/>
          <a:p>
            <a:r>
              <a:rPr lang="en-AU" b="1" dirty="0">
                <a:solidFill>
                  <a:schemeClr val="tx1"/>
                </a:solidFill>
              </a:rPr>
              <a:t>The trade-food security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FD2B3-232F-4FD1-B677-B3D086C3A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14888"/>
          </a:xfrm>
        </p:spPr>
        <p:txBody>
          <a:bodyPr/>
          <a:lstStyle/>
          <a:p>
            <a:r>
              <a:rPr lang="en-AU" sz="2800" dirty="0"/>
              <a:t>Ensuring national and global food security is ever-more challenging</a:t>
            </a:r>
          </a:p>
          <a:p>
            <a:pPr lvl="1"/>
            <a:r>
              <a:rPr lang="en-AU" sz="2400" b="1" dirty="0"/>
              <a:t>Global growth </a:t>
            </a:r>
            <a:r>
              <a:rPr lang="en-AU" sz="2400" dirty="0"/>
              <a:t>in population and income</a:t>
            </a:r>
          </a:p>
          <a:p>
            <a:pPr lvl="1"/>
            <a:r>
              <a:rPr lang="en-AU" sz="2400" b="1" dirty="0"/>
              <a:t>Climate change </a:t>
            </a:r>
            <a:r>
              <a:rPr lang="en-AU" sz="2400" dirty="0"/>
              <a:t>=&gt; lower &amp; more-volatile yields </a:t>
            </a:r>
          </a:p>
          <a:p>
            <a:pPr lvl="1"/>
            <a:r>
              <a:rPr lang="en-AU" sz="2400" dirty="0"/>
              <a:t>Rising </a:t>
            </a:r>
            <a:r>
              <a:rPr lang="en-AU" sz="2400" b="1" dirty="0"/>
              <a:t>income inequality </a:t>
            </a:r>
            <a:r>
              <a:rPr lang="en-AU" sz="2400" dirty="0"/>
              <a:t>in many countries</a:t>
            </a:r>
          </a:p>
          <a:p>
            <a:pPr lvl="1"/>
            <a:r>
              <a:rPr lang="en-AU" sz="2400" dirty="0"/>
              <a:t>A </a:t>
            </a:r>
            <a:r>
              <a:rPr lang="en-AU" sz="2400" b="1" dirty="0"/>
              <a:t>more-uncertain global trade </a:t>
            </a:r>
            <a:r>
              <a:rPr lang="en-AU" sz="2400" dirty="0"/>
              <a:t>environment</a:t>
            </a:r>
          </a:p>
          <a:p>
            <a:endParaRPr lang="en-AU" sz="2400" dirty="0"/>
          </a:p>
          <a:p>
            <a:r>
              <a:rPr lang="en-AU" sz="2800" b="1" dirty="0"/>
              <a:t>Agriculture</a:t>
            </a:r>
            <a:r>
              <a:rPr lang="en-AU" sz="2800" dirty="0"/>
              <a:t> is expected to contribute more</a:t>
            </a:r>
          </a:p>
          <a:p>
            <a:pPr lvl="1"/>
            <a:r>
              <a:rPr lang="en-AU" sz="2400" dirty="0"/>
              <a:t>but to do so more </a:t>
            </a:r>
            <a:r>
              <a:rPr lang="en-AU" sz="2400" b="1" dirty="0"/>
              <a:t>sustainably</a:t>
            </a:r>
            <a:r>
              <a:rPr lang="en-AU" sz="2400" dirty="0"/>
              <a:t> and </a:t>
            </a:r>
            <a:r>
              <a:rPr lang="en-AU" sz="2400" b="1" dirty="0"/>
              <a:t>inclusively</a:t>
            </a:r>
          </a:p>
          <a:p>
            <a:pPr lvl="1"/>
            <a:r>
              <a:rPr lang="en-AU" sz="2400" dirty="0"/>
              <a:t>and with healthier, </a:t>
            </a:r>
            <a:r>
              <a:rPr lang="en-AU" sz="2400" b="1" dirty="0"/>
              <a:t>more-nutritious food  </a:t>
            </a:r>
          </a:p>
        </p:txBody>
      </p:sp>
    </p:spTree>
    <p:extLst>
      <p:ext uri="{BB962C8B-B14F-4D97-AF65-F5344CB8AC3E}">
        <p14:creationId xmlns:p14="http://schemas.microsoft.com/office/powerpoint/2010/main" val="1073442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2C60F-48E8-4CAF-902F-D5A38285D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391400" cy="1143000"/>
          </a:xfrm>
        </p:spPr>
        <p:txBody>
          <a:bodyPr/>
          <a:lstStyle/>
          <a:p>
            <a:pPr algn="ctr"/>
            <a:r>
              <a:rPr lang="en-AU" sz="4000" b="1" dirty="0">
                <a:solidFill>
                  <a:schemeClr val="accent4"/>
                </a:solidFill>
              </a:rPr>
              <a:t>Globally, </a:t>
            </a:r>
            <a:r>
              <a:rPr lang="en-AU" sz="4000" b="1" dirty="0" err="1">
                <a:solidFill>
                  <a:schemeClr val="accent4"/>
                </a:solidFill>
              </a:rPr>
              <a:t>agric</a:t>
            </a:r>
            <a:r>
              <a:rPr lang="en-AU" sz="4000" b="1" dirty="0">
                <a:solidFill>
                  <a:schemeClr val="accent4"/>
                </a:solidFill>
              </a:rPr>
              <a:t> products are much less traded than are manufactures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60497-F1E1-4C54-B558-1E375B6DA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33600"/>
            <a:ext cx="8001000" cy="4129088"/>
          </a:xfrm>
        </p:spPr>
        <p:txBody>
          <a:bodyPr/>
          <a:lstStyle/>
          <a:p>
            <a:r>
              <a:rPr lang="en-AU" sz="2800" dirty="0"/>
              <a:t>Partly because </a:t>
            </a:r>
            <a:r>
              <a:rPr lang="en-AU" sz="2800" b="1" dirty="0"/>
              <a:t>global value chains </a:t>
            </a:r>
            <a:r>
              <a:rPr lang="en-AU" sz="2800" dirty="0"/>
              <a:t>have developed much faster for manufactures</a:t>
            </a:r>
          </a:p>
          <a:p>
            <a:endParaRPr lang="en-AU" sz="2800" dirty="0"/>
          </a:p>
          <a:p>
            <a:pPr marL="457200" lvl="1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767905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B7C0C-DBF8-4A84-91B4-59D9D2CAE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291" y="152400"/>
            <a:ext cx="7467600" cy="1219200"/>
          </a:xfrm>
        </p:spPr>
        <p:txBody>
          <a:bodyPr/>
          <a:lstStyle/>
          <a:p>
            <a:pPr algn="ctr"/>
            <a:r>
              <a:rPr lang="en-AU" sz="2800" b="1" dirty="0">
                <a:solidFill>
                  <a:schemeClr val="tx1"/>
                </a:solidFill>
              </a:rPr>
              <a:t>Trade restrictions contribute to rel. low share of ag global exports as % of sectoral value added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821A457-74EE-493C-9F88-6BE02E7993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713006"/>
              </p:ext>
            </p:extLst>
          </p:nvPr>
        </p:nvGraphicFramePr>
        <p:xfrm>
          <a:off x="1143000" y="1371600"/>
          <a:ext cx="6934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9075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2C60F-48E8-4CAF-902F-D5A38285D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391400" cy="1143000"/>
          </a:xfrm>
        </p:spPr>
        <p:txBody>
          <a:bodyPr/>
          <a:lstStyle/>
          <a:p>
            <a:pPr algn="ctr"/>
            <a:r>
              <a:rPr lang="en-AU" sz="4000" b="1" dirty="0">
                <a:solidFill>
                  <a:schemeClr val="accent4"/>
                </a:solidFill>
              </a:rPr>
              <a:t>Globally, </a:t>
            </a:r>
            <a:r>
              <a:rPr lang="en-AU" sz="4000" b="1" dirty="0" err="1">
                <a:solidFill>
                  <a:schemeClr val="accent4"/>
                </a:solidFill>
              </a:rPr>
              <a:t>agric</a:t>
            </a:r>
            <a:r>
              <a:rPr lang="en-AU" sz="4000" b="1" dirty="0">
                <a:solidFill>
                  <a:schemeClr val="accent4"/>
                </a:solidFill>
              </a:rPr>
              <a:t> products are much less traded than are manufactures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60497-F1E1-4C54-B558-1E375B6DA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510088"/>
          </a:xfrm>
        </p:spPr>
        <p:txBody>
          <a:bodyPr/>
          <a:lstStyle/>
          <a:p>
            <a:r>
              <a:rPr lang="en-AU" sz="2800" dirty="0">
                <a:solidFill>
                  <a:schemeClr val="accent2"/>
                </a:solidFill>
              </a:rPr>
              <a:t>Partly because </a:t>
            </a:r>
            <a:r>
              <a:rPr lang="en-AU" sz="2800" b="1" dirty="0">
                <a:solidFill>
                  <a:schemeClr val="accent2"/>
                </a:solidFill>
              </a:rPr>
              <a:t>global value chains </a:t>
            </a:r>
            <a:r>
              <a:rPr lang="en-AU" sz="2800" dirty="0">
                <a:solidFill>
                  <a:schemeClr val="accent2"/>
                </a:solidFill>
              </a:rPr>
              <a:t>have developed much faster for manufactures</a:t>
            </a:r>
          </a:p>
          <a:p>
            <a:endParaRPr lang="en-AU" sz="2800" dirty="0"/>
          </a:p>
          <a:p>
            <a:r>
              <a:rPr lang="en-AU" sz="2800" dirty="0"/>
              <a:t>But also because </a:t>
            </a:r>
            <a:r>
              <a:rPr lang="en-AU" sz="2800" b="1" dirty="0"/>
              <a:t>import tariffs </a:t>
            </a:r>
            <a:r>
              <a:rPr lang="en-AU" sz="2800" dirty="0"/>
              <a:t>are lower &amp; have fallen more for manufactures than for ag</a:t>
            </a:r>
          </a:p>
          <a:p>
            <a:pPr lvl="1"/>
            <a:endParaRPr lang="en-AU" sz="2600" dirty="0"/>
          </a:p>
          <a:p>
            <a:pPr lvl="1"/>
            <a:r>
              <a:rPr lang="en-AU" sz="2600" dirty="0"/>
              <a:t>… and the average </a:t>
            </a:r>
            <a:r>
              <a:rPr lang="en-AU" sz="2600" dirty="0" err="1"/>
              <a:t>agric</a:t>
            </a:r>
            <a:r>
              <a:rPr lang="en-AU" sz="2600" dirty="0"/>
              <a:t> import tariff for</a:t>
            </a:r>
            <a:r>
              <a:rPr lang="en-AU" sz="2600" b="1" dirty="0"/>
              <a:t> DCs is well above that for HICs</a:t>
            </a:r>
          </a:p>
          <a:p>
            <a:pPr marL="457200" lvl="1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4125103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153400" cy="1219200"/>
          </a:xfrm>
        </p:spPr>
        <p:txBody>
          <a:bodyPr/>
          <a:lstStyle/>
          <a:p>
            <a:pPr algn="ctr"/>
            <a:r>
              <a:rPr lang="en-AU" sz="2800" b="1" dirty="0">
                <a:solidFill>
                  <a:schemeClr val="tx1"/>
                </a:solidFill>
              </a:rPr>
              <a:t>Import tariffs protecting </a:t>
            </a:r>
            <a:r>
              <a:rPr lang="en-AU" sz="2800" b="1" dirty="0" err="1">
                <a:solidFill>
                  <a:schemeClr val="tx1"/>
                </a:solidFill>
              </a:rPr>
              <a:t>agric</a:t>
            </a:r>
            <a:r>
              <a:rPr lang="en-AU" sz="2800" b="1" dirty="0">
                <a:solidFill>
                  <a:schemeClr val="tx1"/>
                </a:solidFill>
              </a:rPr>
              <a:t> &amp; manufacturing, high-income and developing countries </a:t>
            </a:r>
            <a:r>
              <a:rPr lang="en-AU" sz="2400" dirty="0">
                <a:solidFill>
                  <a:schemeClr val="tx1"/>
                </a:solidFill>
              </a:rPr>
              <a:t>(%, from WTO)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47800"/>
            <a:ext cx="71628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2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2C60F-48E8-4CAF-902F-D5A38285D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391400" cy="1143000"/>
          </a:xfrm>
        </p:spPr>
        <p:txBody>
          <a:bodyPr/>
          <a:lstStyle/>
          <a:p>
            <a:pPr algn="ctr"/>
            <a:r>
              <a:rPr lang="en-AU" sz="4000" b="1" dirty="0">
                <a:solidFill>
                  <a:schemeClr val="accent4"/>
                </a:solidFill>
              </a:rPr>
              <a:t>Globally, </a:t>
            </a:r>
            <a:r>
              <a:rPr lang="en-AU" sz="4000" b="1" dirty="0" err="1">
                <a:solidFill>
                  <a:schemeClr val="accent4"/>
                </a:solidFill>
              </a:rPr>
              <a:t>agric</a:t>
            </a:r>
            <a:r>
              <a:rPr lang="en-AU" sz="4000" b="1" dirty="0">
                <a:solidFill>
                  <a:schemeClr val="accent4"/>
                </a:solidFill>
              </a:rPr>
              <a:t> products are much less traded than are manufactures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60497-F1E1-4C54-B558-1E375B6DA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510088"/>
          </a:xfrm>
        </p:spPr>
        <p:txBody>
          <a:bodyPr/>
          <a:lstStyle/>
          <a:p>
            <a:r>
              <a:rPr lang="en-AU" sz="2800" dirty="0">
                <a:solidFill>
                  <a:schemeClr val="accent2"/>
                </a:solidFill>
              </a:rPr>
              <a:t>Partly because </a:t>
            </a:r>
            <a:r>
              <a:rPr lang="en-AU" sz="2800" b="1" dirty="0">
                <a:solidFill>
                  <a:schemeClr val="accent2"/>
                </a:solidFill>
              </a:rPr>
              <a:t>global value chains </a:t>
            </a:r>
            <a:r>
              <a:rPr lang="en-AU" sz="2800" dirty="0">
                <a:solidFill>
                  <a:schemeClr val="accent2"/>
                </a:solidFill>
              </a:rPr>
              <a:t>have developed much faster for manufactures</a:t>
            </a:r>
          </a:p>
          <a:p>
            <a:endParaRPr lang="en-AU" sz="2800" dirty="0"/>
          </a:p>
          <a:p>
            <a:r>
              <a:rPr lang="en-AU" sz="2800" dirty="0">
                <a:solidFill>
                  <a:schemeClr val="accent2"/>
                </a:solidFill>
              </a:rPr>
              <a:t>But also because </a:t>
            </a:r>
            <a:r>
              <a:rPr lang="en-AU" sz="2800" b="1" dirty="0">
                <a:solidFill>
                  <a:schemeClr val="accent2"/>
                </a:solidFill>
              </a:rPr>
              <a:t>import tariffs </a:t>
            </a:r>
            <a:r>
              <a:rPr lang="en-AU" sz="2800" dirty="0">
                <a:solidFill>
                  <a:schemeClr val="accent2"/>
                </a:solidFill>
              </a:rPr>
              <a:t>are lower &amp; have fallen more for manufactures than for ag</a:t>
            </a:r>
          </a:p>
          <a:p>
            <a:pPr lvl="1"/>
            <a:r>
              <a:rPr lang="en-AU" sz="2300" dirty="0">
                <a:solidFill>
                  <a:schemeClr val="accent2"/>
                </a:solidFill>
              </a:rPr>
              <a:t>… and average </a:t>
            </a:r>
            <a:r>
              <a:rPr lang="en-AU" sz="2300" dirty="0" err="1">
                <a:solidFill>
                  <a:schemeClr val="accent2"/>
                </a:solidFill>
              </a:rPr>
              <a:t>agric</a:t>
            </a:r>
            <a:r>
              <a:rPr lang="en-AU" sz="2300" dirty="0">
                <a:solidFill>
                  <a:schemeClr val="accent2"/>
                </a:solidFill>
              </a:rPr>
              <a:t> import tariff for</a:t>
            </a:r>
            <a:r>
              <a:rPr lang="en-AU" sz="2300" b="1" dirty="0">
                <a:solidFill>
                  <a:schemeClr val="accent2"/>
                </a:solidFill>
              </a:rPr>
              <a:t> DCs is well above that for HICs</a:t>
            </a:r>
          </a:p>
          <a:p>
            <a:pPr lvl="1"/>
            <a:r>
              <a:rPr lang="en-AU" sz="2300" dirty="0"/>
              <a:t>&amp; DC </a:t>
            </a:r>
            <a:r>
              <a:rPr lang="en-AU" sz="2300" b="1" dirty="0" err="1"/>
              <a:t>agric</a:t>
            </a:r>
            <a:r>
              <a:rPr lang="en-AU" sz="2300" b="1" dirty="0"/>
              <a:t> subsidies </a:t>
            </a:r>
            <a:r>
              <a:rPr lang="en-AU" sz="2300" dirty="0"/>
              <a:t>are growing also, esp. </a:t>
            </a:r>
            <a:r>
              <a:rPr lang="en-AU" sz="2300" b="1" dirty="0"/>
              <a:t>in Asia</a:t>
            </a:r>
          </a:p>
          <a:p>
            <a:pPr marL="457200" lvl="1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443647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E7529-CB8C-457F-837C-E6FF8747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796"/>
            <a:ext cx="8229600" cy="1509204"/>
          </a:xfrm>
        </p:spPr>
        <p:txBody>
          <a:bodyPr/>
          <a:lstStyle/>
          <a:p>
            <a:pPr algn="ctr"/>
            <a:r>
              <a:rPr lang="en-AU" sz="2800" b="1" dirty="0">
                <a:solidFill>
                  <a:schemeClr val="tx1"/>
                </a:solidFill>
              </a:rPr>
              <a:t>Overall assistance to farmers (incl. exporters): </a:t>
            </a:r>
            <a:br>
              <a:rPr lang="en-AU" sz="2800" b="1" dirty="0">
                <a:solidFill>
                  <a:schemeClr val="tx1"/>
                </a:solidFill>
              </a:rPr>
            </a:br>
            <a:r>
              <a:rPr lang="en-AU" sz="2800" b="1" dirty="0">
                <a:solidFill>
                  <a:schemeClr val="tx1"/>
                </a:solidFill>
              </a:rPr>
              <a:t>falling in OECD, rising in emerging economies </a:t>
            </a:r>
            <a:br>
              <a:rPr lang="en-AU" sz="2800" b="1" dirty="0">
                <a:solidFill>
                  <a:schemeClr val="tx1"/>
                </a:solidFill>
              </a:rPr>
            </a:br>
            <a:r>
              <a:rPr lang="en-AU" sz="2800" b="1" i="0" dirty="0">
                <a:solidFill>
                  <a:schemeClr val="tx1"/>
                </a:solidFill>
              </a:rPr>
              <a:t>[</a:t>
            </a:r>
            <a:r>
              <a:rPr lang="en-AU" sz="2800" i="0" dirty="0">
                <a:solidFill>
                  <a:schemeClr val="tx1"/>
                </a:solidFill>
              </a:rPr>
              <a:t>nominal rate of assistance (NRA), %]</a:t>
            </a:r>
            <a:endParaRPr lang="en-AU" sz="2800" i="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834C36A-69E1-4FF3-9FB8-B6BD9584FF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850956"/>
              </p:ext>
            </p:extLst>
          </p:nvPr>
        </p:nvGraphicFramePr>
        <p:xfrm>
          <a:off x="1143000" y="1524000"/>
          <a:ext cx="6629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3526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E7529-CB8C-457F-837C-E6FF8747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1981200"/>
          </a:xfrm>
        </p:spPr>
        <p:txBody>
          <a:bodyPr/>
          <a:lstStyle/>
          <a:p>
            <a:pPr algn="ctr"/>
            <a:r>
              <a:rPr lang="en-AU" sz="3600" b="1" dirty="0">
                <a:solidFill>
                  <a:schemeClr val="tx1"/>
                </a:solidFill>
              </a:rPr>
              <a:t>Overall assistance to farmers, 2018-20, </a:t>
            </a:r>
            <a:br>
              <a:rPr lang="en-AU" sz="2800" b="1" dirty="0">
                <a:solidFill>
                  <a:schemeClr val="tx1"/>
                </a:solidFill>
              </a:rPr>
            </a:br>
            <a:r>
              <a:rPr lang="en-AU" sz="2800" b="1" dirty="0">
                <a:solidFill>
                  <a:schemeClr val="tx1"/>
                </a:solidFill>
              </a:rPr>
              <a:t>US$ billion/year </a:t>
            </a:r>
            <a:r>
              <a:rPr lang="en-AU" sz="2800" dirty="0">
                <a:solidFill>
                  <a:schemeClr val="tx1"/>
                </a:solidFill>
              </a:rPr>
              <a:t>(Source: OECD 2021)</a:t>
            </a:r>
            <a:br>
              <a:rPr lang="en-AU" sz="2800" dirty="0">
                <a:solidFill>
                  <a:schemeClr val="tx1"/>
                </a:solidFill>
              </a:rPr>
            </a:br>
            <a:br>
              <a:rPr lang="en-AU" sz="2800" dirty="0">
                <a:solidFill>
                  <a:schemeClr val="tx1"/>
                </a:solidFill>
              </a:rPr>
            </a:br>
            <a:r>
              <a:rPr lang="en-AU" sz="2800" b="1" i="0" dirty="0">
                <a:solidFill>
                  <a:schemeClr val="tx1"/>
                </a:solidFill>
              </a:rPr>
              <a:t>China now &gt; </a:t>
            </a:r>
            <a:r>
              <a:rPr lang="en-AU" sz="2800" b="1" i="0" dirty="0" err="1">
                <a:solidFill>
                  <a:schemeClr val="tx1"/>
                </a:solidFill>
              </a:rPr>
              <a:t>US+EU+Japan</a:t>
            </a:r>
            <a:r>
              <a:rPr lang="en-AU" sz="2800" b="1" i="0" dirty="0">
                <a:solidFill>
                  <a:schemeClr val="tx1"/>
                </a:solidFill>
              </a:rPr>
              <a:t> </a:t>
            </a:r>
            <a:endParaRPr lang="en-AU" sz="2800" b="1" i="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B974AAF-38CF-4069-8667-77B2048A01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338684"/>
              </p:ext>
            </p:extLst>
          </p:nvPr>
        </p:nvGraphicFramePr>
        <p:xfrm>
          <a:off x="1600200" y="2286000"/>
          <a:ext cx="6096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6489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C5770-02A7-48CF-9FB7-6789AD346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13"/>
            <a:ext cx="8153400" cy="1339392"/>
          </a:xfrm>
        </p:spPr>
        <p:txBody>
          <a:bodyPr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Rate of assistance to </a:t>
            </a:r>
            <a:r>
              <a:rPr lang="en-GB" sz="4000" b="1" dirty="0" err="1">
                <a:solidFill>
                  <a:schemeClr val="tx1"/>
                </a:solidFill>
              </a:rPr>
              <a:t>agric</a:t>
            </a:r>
            <a:r>
              <a:rPr lang="en-GB" sz="4000" b="1" dirty="0">
                <a:solidFill>
                  <a:schemeClr val="tx1"/>
                </a:solidFill>
              </a:rPr>
              <a:t> relative to other tradable sectors (RRA, %)</a:t>
            </a:r>
            <a:endParaRPr lang="en-AU" sz="40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BADA478-C2D8-41B2-98DC-0BA3AC8D1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61048"/>
            <a:ext cx="8367644" cy="526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01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3102E-1BE0-48D8-B1BB-E3EC39FAD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3812"/>
            <a:ext cx="8382000" cy="1347788"/>
          </a:xfrm>
        </p:spPr>
        <p:txBody>
          <a:bodyPr/>
          <a:lstStyle/>
          <a:p>
            <a:pPr algn="ctr"/>
            <a:r>
              <a:rPr lang="en-AU" sz="3600" b="1" dirty="0">
                <a:solidFill>
                  <a:schemeClr val="tx1"/>
                </a:solidFill>
              </a:rPr>
              <a:t>Farm product NRAs and CTEs, 2020</a:t>
            </a:r>
            <a:br>
              <a:rPr lang="en-AU" sz="3600" b="1" dirty="0">
                <a:solidFill>
                  <a:schemeClr val="tx1"/>
                </a:solidFill>
              </a:rPr>
            </a:br>
            <a:r>
              <a:rPr lang="en-AU" sz="2400" dirty="0">
                <a:solidFill>
                  <a:schemeClr val="tx1"/>
                </a:solidFill>
              </a:rPr>
              <a:t>Source: OECD (2021)</a:t>
            </a: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A0121-8AD9-466F-9957-3CBCAA553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86288"/>
          </a:xfrm>
        </p:spPr>
        <p:txBody>
          <a:bodyPr/>
          <a:lstStyle/>
          <a:p>
            <a:r>
              <a:rPr lang="en-AU" sz="3000" dirty="0"/>
              <a:t>Also, Asia’s producer and consumer support or tax equivalents </a:t>
            </a:r>
            <a:r>
              <a:rPr lang="en-AU" sz="3000" b="1" dirty="0"/>
              <a:t>vary a lot </a:t>
            </a:r>
            <a:r>
              <a:rPr lang="en-AU" sz="3000" dirty="0"/>
              <a:t>across products in each country</a:t>
            </a:r>
          </a:p>
          <a:p>
            <a:pPr lvl="1"/>
            <a:r>
              <a:rPr lang="en-AU" sz="2600" dirty="0"/>
              <a:t>Due mainly to import restrictions</a:t>
            </a:r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r>
              <a:rPr lang="en-AU" sz="2800" dirty="0"/>
              <a:t>=&gt; </a:t>
            </a:r>
            <a:r>
              <a:rPr lang="en-AU" sz="2800" b="1" dirty="0"/>
              <a:t>Inefficient</a:t>
            </a:r>
            <a:r>
              <a:rPr lang="en-AU" sz="2800" dirty="0"/>
              <a:t> producer resource allocation, distorts </a:t>
            </a:r>
            <a:r>
              <a:rPr lang="en-AU" sz="2800" b="1" dirty="0"/>
              <a:t>consumer</a:t>
            </a:r>
            <a:r>
              <a:rPr lang="en-AU" sz="2800" dirty="0"/>
              <a:t> choices (less variety, quality and off-season availability of fresh produce), and is </a:t>
            </a:r>
            <a:r>
              <a:rPr lang="en-AU" sz="2800" b="1" dirty="0"/>
              <a:t>inequitable</a:t>
            </a:r>
            <a:r>
              <a:rPr lang="en-AU" sz="2800" dirty="0"/>
              <a:t> (small farmers gain least, often hurts poorest buyers of food most)</a:t>
            </a:r>
          </a:p>
        </p:txBody>
      </p:sp>
    </p:spTree>
    <p:extLst>
      <p:ext uri="{BB962C8B-B14F-4D97-AF65-F5344CB8AC3E}">
        <p14:creationId xmlns:p14="http://schemas.microsoft.com/office/powerpoint/2010/main" val="522159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D4B9F-6DAC-4B67-B458-61B18678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8442664" cy="1905000"/>
          </a:xfrm>
        </p:spPr>
        <p:txBody>
          <a:bodyPr/>
          <a:lstStyle/>
          <a:p>
            <a:pPr algn="ctr"/>
            <a:r>
              <a:rPr lang="en-AU" sz="4000" b="1" dirty="0">
                <a:solidFill>
                  <a:schemeClr val="tx1"/>
                </a:solidFill>
              </a:rPr>
              <a:t>China’s producer subsidy and consumer tax equivalents, 2020 (%)</a:t>
            </a:r>
            <a:br>
              <a:rPr lang="en-AU" sz="4000" b="1" dirty="0">
                <a:solidFill>
                  <a:schemeClr val="tx1"/>
                </a:solidFill>
              </a:rPr>
            </a:br>
            <a:r>
              <a:rPr lang="en-AU" sz="2800" i="0" dirty="0">
                <a:solidFill>
                  <a:schemeClr val="tx1"/>
                </a:solidFill>
              </a:rPr>
              <a:t>(Source: OECD (2021)</a:t>
            </a:r>
            <a:endParaRPr lang="en-AU" sz="4000" b="1" i="0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0FC39DD-382B-4D0B-9A00-0DAF843152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385667"/>
              </p:ext>
            </p:extLst>
          </p:nvPr>
        </p:nvGraphicFramePr>
        <p:xfrm>
          <a:off x="1219200" y="1828800"/>
          <a:ext cx="6629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62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65382-FFB4-4DC1-85D0-053C91A1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76200"/>
            <a:ext cx="7772400" cy="1143000"/>
          </a:xfrm>
        </p:spPr>
        <p:txBody>
          <a:bodyPr/>
          <a:lstStyle/>
          <a:p>
            <a:r>
              <a:rPr lang="en-AU" b="1" dirty="0">
                <a:solidFill>
                  <a:schemeClr val="tx1"/>
                </a:solidFill>
              </a:rPr>
              <a:t>Outline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E6144-9495-41CD-9C7F-334BDB4F4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510088"/>
          </a:xfrm>
        </p:spPr>
        <p:txBody>
          <a:bodyPr/>
          <a:lstStyle/>
          <a:p>
            <a:r>
              <a:rPr lang="en-AU" sz="3000" dirty="0"/>
              <a:t>Why open food markets to int’l trade?</a:t>
            </a:r>
          </a:p>
          <a:p>
            <a:endParaRPr lang="en-AU" sz="3000" dirty="0"/>
          </a:p>
          <a:p>
            <a:r>
              <a:rPr lang="en-AU" sz="3000" dirty="0"/>
              <a:t>How open are Asia’s food markets?</a:t>
            </a:r>
          </a:p>
          <a:p>
            <a:endParaRPr lang="en-AU" sz="3000" dirty="0"/>
          </a:p>
          <a:p>
            <a:r>
              <a:rPr lang="en-AU" sz="3000" dirty="0"/>
              <a:t>How to reform food policies to better achieve national food security and related societal objectives? </a:t>
            </a:r>
          </a:p>
        </p:txBody>
      </p:sp>
    </p:spTree>
    <p:extLst>
      <p:ext uri="{BB962C8B-B14F-4D97-AF65-F5344CB8AC3E}">
        <p14:creationId xmlns:p14="http://schemas.microsoft.com/office/powerpoint/2010/main" val="39989019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41BAA-CF33-4018-AB06-A24FEFFA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312"/>
            <a:ext cx="7772400" cy="1385888"/>
          </a:xfrm>
        </p:spPr>
        <p:txBody>
          <a:bodyPr/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Assistance in </a:t>
            </a:r>
            <a:r>
              <a:rPr lang="en-AU" b="1" u="sng" dirty="0">
                <a:solidFill>
                  <a:schemeClr val="tx1"/>
                </a:solidFill>
              </a:rPr>
              <a:t>India</a:t>
            </a:r>
            <a:r>
              <a:rPr lang="en-AU" b="1" dirty="0">
                <a:solidFill>
                  <a:schemeClr val="tx1"/>
                </a:solidFill>
              </a:rPr>
              <a:t>: very mixed, &amp; has risen hugely since 2000 </a:t>
            </a:r>
            <a:br>
              <a:rPr lang="en-AU" sz="3600" b="1" dirty="0">
                <a:solidFill>
                  <a:schemeClr val="tx1"/>
                </a:solidFill>
              </a:rPr>
            </a:br>
            <a:r>
              <a:rPr lang="en-AU" sz="2400" dirty="0">
                <a:solidFill>
                  <a:schemeClr val="tx1"/>
                </a:solidFill>
              </a:rPr>
              <a:t>(Source: OECD 2021)</a:t>
            </a:r>
            <a:endParaRPr lang="en-AU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0FA4B5-2F5C-4069-8CF4-E75FAF120A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487573"/>
              </p:ext>
            </p:extLst>
          </p:nvPr>
        </p:nvGraphicFramePr>
        <p:xfrm>
          <a:off x="762000" y="1905000"/>
          <a:ext cx="7162800" cy="4366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57993126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87360778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36973471"/>
                    </a:ext>
                  </a:extLst>
                </a:gridCol>
              </a:tblGrid>
              <a:tr h="570632">
                <a:tc>
                  <a:txBody>
                    <a:bodyPr/>
                    <a:lstStyle/>
                    <a:p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       US$ billion per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2000-02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2018-20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497814"/>
                  </a:ext>
                </a:extLst>
              </a:tr>
              <a:tr h="852719">
                <a:tc>
                  <a:txBody>
                    <a:bodyPr/>
                    <a:lstStyle/>
                    <a:p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Farm input subsidies (and</a:t>
                      </a:r>
                    </a:p>
                    <a:p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             income support)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i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i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5154"/>
                  </a:ext>
                </a:extLst>
              </a:tr>
              <a:tr h="550535">
                <a:tc>
                  <a:txBody>
                    <a:bodyPr/>
                    <a:lstStyle/>
                    <a:p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Farm output price support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i="1" u="sng" dirty="0">
                          <a:solidFill>
                            <a:schemeClr val="tx1"/>
                          </a:solidFill>
                        </a:rPr>
                        <a:t>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i="1" u="sng" dirty="0">
                          <a:solidFill>
                            <a:schemeClr val="tx1"/>
                          </a:solidFill>
                        </a:rPr>
                        <a:t>-72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959259"/>
                  </a:ext>
                </a:extLst>
              </a:tr>
              <a:tr h="947465">
                <a:tc>
                  <a:txBody>
                    <a:bodyPr/>
                    <a:lstStyle/>
                    <a:p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Total </a:t>
                      </a:r>
                      <a:r>
                        <a:rPr lang="en-AU" sz="2400" b="1" u="sng" dirty="0">
                          <a:solidFill>
                            <a:schemeClr val="tx1"/>
                          </a:solidFill>
                        </a:rPr>
                        <a:t>farmer</a:t>
                      </a:r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-32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033184"/>
                  </a:ext>
                </a:extLst>
              </a:tr>
              <a:tr h="570632"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Food </a:t>
                      </a:r>
                      <a:r>
                        <a:rPr lang="en-AU" sz="2400" b="1" u="sng" dirty="0">
                          <a:solidFill>
                            <a:schemeClr val="tx1"/>
                          </a:solidFill>
                        </a:rPr>
                        <a:t>consumer</a:t>
                      </a:r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 support: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784889"/>
                  </a:ext>
                </a:extLst>
              </a:tr>
              <a:tr h="874969">
                <a:tc>
                  <a:txBody>
                    <a:bodyPr/>
                    <a:lstStyle/>
                    <a:p>
                      <a:r>
                        <a:rPr lang="en-AU" sz="2000" i="1" dirty="0">
                          <a:solidFill>
                            <a:schemeClr val="tx1"/>
                          </a:solidFill>
                        </a:rPr>
                        <a:t>     * from farmers</a:t>
                      </a:r>
                    </a:p>
                    <a:p>
                      <a:r>
                        <a:rPr lang="en-AU" sz="2000" i="1" dirty="0">
                          <a:solidFill>
                            <a:schemeClr val="tx1"/>
                          </a:solidFill>
                        </a:rPr>
                        <a:t>     * from taxpayers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i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pPr algn="r"/>
                      <a:r>
                        <a:rPr lang="en-AU" sz="2400" i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i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  <a:p>
                      <a:pPr algn="r"/>
                      <a:r>
                        <a:rPr lang="en-AU" sz="2400" i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44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487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41BAA-CF33-4018-AB06-A24FEFFA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14312"/>
            <a:ext cx="7543800" cy="1143000"/>
          </a:xfrm>
        </p:spPr>
        <p:txBody>
          <a:bodyPr/>
          <a:lstStyle/>
          <a:p>
            <a:pPr algn="ctr"/>
            <a:r>
              <a:rPr lang="en-AU" sz="3600" b="1" dirty="0">
                <a:solidFill>
                  <a:schemeClr val="tx1"/>
                </a:solidFill>
              </a:rPr>
              <a:t>Assistance in </a:t>
            </a:r>
            <a:r>
              <a:rPr lang="en-AU" sz="3600" b="1" u="sng" dirty="0">
                <a:solidFill>
                  <a:schemeClr val="tx1"/>
                </a:solidFill>
              </a:rPr>
              <a:t>China vs India</a:t>
            </a:r>
            <a:r>
              <a:rPr lang="en-AU" sz="3600" b="1" dirty="0">
                <a:solidFill>
                  <a:schemeClr val="tx1"/>
                </a:solidFill>
              </a:rPr>
              <a:t>, 2018-20</a:t>
            </a:r>
            <a:br>
              <a:rPr lang="en-AU" sz="3600" b="1" dirty="0">
                <a:solidFill>
                  <a:schemeClr val="tx1"/>
                </a:solidFill>
              </a:rPr>
            </a:br>
            <a:r>
              <a:rPr lang="en-AU" sz="3600" dirty="0">
                <a:solidFill>
                  <a:schemeClr val="tx1"/>
                </a:solidFill>
              </a:rPr>
              <a:t>(Source: OECD 2021)</a:t>
            </a:r>
            <a:endParaRPr lang="en-AU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0FA4B5-2F5C-4069-8CF4-E75FAF120A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520552"/>
              </p:ext>
            </p:extLst>
          </p:nvPr>
        </p:nvGraphicFramePr>
        <p:xfrm>
          <a:off x="838200" y="1600200"/>
          <a:ext cx="7086599" cy="431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3941">
                  <a:extLst>
                    <a:ext uri="{9D8B030D-6E8A-4147-A177-3AD203B41FA5}">
                      <a16:colId xmlns:a16="http://schemas.microsoft.com/office/drawing/2014/main" val="1579931268"/>
                    </a:ext>
                  </a:extLst>
                </a:gridCol>
                <a:gridCol w="1296329">
                  <a:extLst>
                    <a:ext uri="{9D8B030D-6E8A-4147-A177-3AD203B41FA5}">
                      <a16:colId xmlns:a16="http://schemas.microsoft.com/office/drawing/2014/main" val="3873607786"/>
                    </a:ext>
                  </a:extLst>
                </a:gridCol>
                <a:gridCol w="1296329">
                  <a:extLst>
                    <a:ext uri="{9D8B030D-6E8A-4147-A177-3AD203B41FA5}">
                      <a16:colId xmlns:a16="http://schemas.microsoft.com/office/drawing/2014/main" val="636973471"/>
                    </a:ext>
                  </a:extLst>
                </a:gridCol>
              </a:tblGrid>
              <a:tr h="570632">
                <a:tc>
                  <a:txBody>
                    <a:bodyPr/>
                    <a:lstStyle/>
                    <a:p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       US$ billion per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India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497814"/>
                  </a:ext>
                </a:extLst>
              </a:tr>
              <a:tr h="852719">
                <a:tc>
                  <a:txBody>
                    <a:bodyPr/>
                    <a:lstStyle/>
                    <a:p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Farm input subsidies (and</a:t>
                      </a:r>
                    </a:p>
                    <a:p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             income support)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i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i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5154"/>
                  </a:ext>
                </a:extLst>
              </a:tr>
              <a:tr h="550535">
                <a:tc>
                  <a:txBody>
                    <a:bodyPr/>
                    <a:lstStyle/>
                    <a:p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Farm output price support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i="1" u="sng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i="1" u="sng" dirty="0">
                          <a:solidFill>
                            <a:schemeClr val="tx1"/>
                          </a:solidFill>
                        </a:rPr>
                        <a:t>-72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959259"/>
                  </a:ext>
                </a:extLst>
              </a:tr>
              <a:tr h="947465">
                <a:tc>
                  <a:txBody>
                    <a:bodyPr/>
                    <a:lstStyle/>
                    <a:p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Total </a:t>
                      </a:r>
                      <a:r>
                        <a:rPr lang="en-AU" sz="2400" b="1" u="sng" dirty="0">
                          <a:solidFill>
                            <a:schemeClr val="tx1"/>
                          </a:solidFill>
                        </a:rPr>
                        <a:t>farmer</a:t>
                      </a:r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-32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033184"/>
                  </a:ext>
                </a:extLst>
              </a:tr>
              <a:tr h="420938"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Food </a:t>
                      </a:r>
                      <a:r>
                        <a:rPr lang="en-AU" sz="2400" b="1" u="sng" dirty="0">
                          <a:solidFill>
                            <a:schemeClr val="tx1"/>
                          </a:solidFill>
                        </a:rPr>
                        <a:t>consumer</a:t>
                      </a:r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 support: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-136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784889"/>
                  </a:ext>
                </a:extLst>
              </a:tr>
              <a:tr h="874969">
                <a:tc>
                  <a:txBody>
                    <a:bodyPr/>
                    <a:lstStyle/>
                    <a:p>
                      <a:r>
                        <a:rPr lang="en-AU" sz="2000" i="1" dirty="0">
                          <a:solidFill>
                            <a:schemeClr val="tx1"/>
                          </a:solidFill>
                        </a:rPr>
                        <a:t>     * from farmers</a:t>
                      </a:r>
                    </a:p>
                    <a:p>
                      <a:r>
                        <a:rPr lang="en-AU" sz="2000" i="1" dirty="0">
                          <a:solidFill>
                            <a:schemeClr val="tx1"/>
                          </a:solidFill>
                        </a:rPr>
                        <a:t>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i="1" dirty="0">
                          <a:solidFill>
                            <a:schemeClr val="tx1"/>
                          </a:solidFill>
                        </a:rPr>
                        <a:t>-136</a:t>
                      </a:r>
                    </a:p>
                    <a:p>
                      <a:pPr algn="r"/>
                      <a:endParaRPr lang="en-AU" sz="24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i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  <a:p>
                      <a:pPr algn="r"/>
                      <a:endParaRPr lang="en-AU" sz="24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44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4745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71EE6-0764-4325-ADD6-6521845A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676400"/>
          </a:xfrm>
        </p:spPr>
        <p:txBody>
          <a:bodyPr/>
          <a:lstStyle/>
          <a:p>
            <a:pPr algn="ctr"/>
            <a:r>
              <a:rPr lang="en-AU" sz="4000" b="1" u="sng" dirty="0">
                <a:solidFill>
                  <a:schemeClr val="tx1"/>
                </a:solidFill>
              </a:rPr>
              <a:t>Negative</a:t>
            </a:r>
            <a:r>
              <a:rPr lang="en-AU" sz="4000" b="1" dirty="0">
                <a:solidFill>
                  <a:schemeClr val="tx1"/>
                </a:solidFill>
              </a:rPr>
              <a:t> assistance to some Asian </a:t>
            </a:r>
            <a:r>
              <a:rPr lang="en-AU" sz="4000" b="1" dirty="0" err="1">
                <a:solidFill>
                  <a:schemeClr val="tx1"/>
                </a:solidFill>
              </a:rPr>
              <a:t>agric</a:t>
            </a:r>
            <a:r>
              <a:rPr lang="en-AU" sz="4000" b="1" dirty="0">
                <a:solidFill>
                  <a:schemeClr val="tx1"/>
                </a:solidFill>
              </a:rPr>
              <a:t> </a:t>
            </a:r>
            <a:r>
              <a:rPr lang="en-AU" sz="4000" b="1" u="sng" dirty="0">
                <a:solidFill>
                  <a:schemeClr val="tx1"/>
                </a:solidFill>
              </a:rPr>
              <a:t>export industries</a:t>
            </a:r>
            <a:r>
              <a:rPr lang="en-AU" sz="4000" b="1" dirty="0">
                <a:solidFill>
                  <a:schemeClr val="tx1"/>
                </a:solidFill>
              </a:rPr>
              <a:t> persists</a:t>
            </a:r>
            <a:br>
              <a:rPr lang="en-AU" sz="4000" b="1" dirty="0">
                <a:solidFill>
                  <a:schemeClr val="tx1"/>
                </a:solidFill>
              </a:rPr>
            </a:br>
            <a:r>
              <a:rPr lang="en-AU" sz="2800" i="0" dirty="0">
                <a:solidFill>
                  <a:schemeClr val="tx1"/>
                </a:solidFill>
              </a:rPr>
              <a:t>(Source: OECD, SCT &lt; -10%)</a:t>
            </a:r>
            <a:endParaRPr lang="en-AU" sz="2800" b="1" i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55EA5-A9AC-475C-A788-95A83481D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24288"/>
          </a:xfrm>
        </p:spPr>
        <p:txBody>
          <a:bodyPr/>
          <a:lstStyle/>
          <a:p>
            <a:r>
              <a:rPr lang="en-AU" sz="2800" b="1" dirty="0"/>
              <a:t>India</a:t>
            </a:r>
            <a:r>
              <a:rPr lang="en-AU" sz="2800" dirty="0"/>
              <a:t>: rice, milk, beef, bananas</a:t>
            </a:r>
          </a:p>
          <a:p>
            <a:endParaRPr lang="en-AU" sz="2800" dirty="0"/>
          </a:p>
          <a:p>
            <a:r>
              <a:rPr lang="en-AU" sz="2800" b="1" dirty="0"/>
              <a:t>Indonesia</a:t>
            </a:r>
            <a:r>
              <a:rPr lang="en-AU" sz="2800" dirty="0"/>
              <a:t>: palm oil</a:t>
            </a:r>
          </a:p>
          <a:p>
            <a:endParaRPr lang="en-AU" sz="2800" dirty="0"/>
          </a:p>
          <a:p>
            <a:r>
              <a:rPr lang="en-AU" sz="2800" b="1" dirty="0"/>
              <a:t>Vietnam</a:t>
            </a:r>
            <a:r>
              <a:rPr lang="en-AU" sz="2800" dirty="0"/>
              <a:t>: chicken, coffee, rubber, tea</a:t>
            </a:r>
          </a:p>
          <a:p>
            <a:endParaRPr lang="en-AU" sz="2800" dirty="0"/>
          </a:p>
          <a:p>
            <a:r>
              <a:rPr lang="en-AU" sz="2800" dirty="0"/>
              <a:t>… while </a:t>
            </a:r>
            <a:r>
              <a:rPr lang="en-AU" sz="2800" b="1" dirty="0"/>
              <a:t>India </a:t>
            </a:r>
            <a:r>
              <a:rPr lang="en-AU" sz="2800" b="1" u="sng" dirty="0"/>
              <a:t>subsidizes</a:t>
            </a:r>
            <a:r>
              <a:rPr lang="en-AU" sz="2800" b="1" dirty="0"/>
              <a:t> sugar exports</a:t>
            </a:r>
          </a:p>
        </p:txBody>
      </p:sp>
    </p:spTree>
    <p:extLst>
      <p:ext uri="{BB962C8B-B14F-4D97-AF65-F5344CB8AC3E}">
        <p14:creationId xmlns:p14="http://schemas.microsoft.com/office/powerpoint/2010/main" val="299619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1371600"/>
          </a:xfrm>
        </p:spPr>
        <p:txBody>
          <a:bodyPr/>
          <a:lstStyle/>
          <a:p>
            <a:pPr algn="ctr"/>
            <a:r>
              <a:rPr lang="en-AU" sz="3600" b="1" dirty="0">
                <a:solidFill>
                  <a:schemeClr val="tx1"/>
                </a:solidFill>
              </a:rPr>
              <a:t>Also, food trade restrictions tend to vary year-on-year with international prices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043488"/>
          </a:xfrm>
        </p:spPr>
        <p:txBody>
          <a:bodyPr/>
          <a:lstStyle/>
          <a:p>
            <a:pPr marL="457200" lvl="1" indent="0">
              <a:buNone/>
            </a:pPr>
            <a:endParaRPr lang="en-AU" sz="2400" dirty="0"/>
          </a:p>
          <a:p>
            <a:endParaRPr lang="en-AU" sz="2600" dirty="0"/>
          </a:p>
          <a:p>
            <a:r>
              <a:rPr lang="en-AU" sz="2600" dirty="0"/>
              <a:t>e.g., when int’l food prices spike up, some DCs restrict ag exports (as in 2008), which raises int’l food prices further – and </a:t>
            </a:r>
            <a:r>
              <a:rPr lang="en-AU" sz="2600" b="1" dirty="0"/>
              <a:t>does not prevent poverty from rising</a:t>
            </a:r>
            <a:r>
              <a:rPr lang="en-AU" sz="2600" dirty="0"/>
              <a:t> </a:t>
            </a:r>
            <a:r>
              <a:rPr lang="en-AU" sz="2000" dirty="0"/>
              <a:t>(Anderson and Martin 2012)</a:t>
            </a:r>
          </a:p>
          <a:p>
            <a:pPr lvl="1"/>
            <a:endParaRPr lang="en-AU" sz="2000" dirty="0"/>
          </a:p>
          <a:p>
            <a:pPr lvl="1"/>
            <a:r>
              <a:rPr lang="en-AU" sz="2400" dirty="0"/>
              <a:t>and conversely when int’l prices slump</a:t>
            </a:r>
          </a:p>
          <a:p>
            <a:pPr lvl="1"/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42318608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001000" cy="1143000"/>
          </a:xfrm>
        </p:spPr>
        <p:txBody>
          <a:bodyPr/>
          <a:lstStyle/>
          <a:p>
            <a:pPr algn="ctr"/>
            <a:r>
              <a:rPr lang="en-AU" sz="2400" b="1" u="sng" dirty="0">
                <a:solidFill>
                  <a:schemeClr val="tx1"/>
                </a:solidFill>
              </a:rPr>
              <a:t>Rice</a:t>
            </a:r>
            <a:r>
              <a:rPr lang="en-AU" sz="2400" b="1" dirty="0">
                <a:solidFill>
                  <a:schemeClr val="tx1"/>
                </a:solidFill>
              </a:rPr>
              <a:t> NRA and international price, 82 countries, 1970–2020 </a:t>
            </a:r>
            <a:r>
              <a:rPr lang="en-AU" sz="2000" dirty="0">
                <a:solidFill>
                  <a:schemeClr val="tx1"/>
                </a:solidFill>
              </a:rPr>
              <a:t>(left axis is int’l price in current US$, right axis is </a:t>
            </a:r>
            <a:r>
              <a:rPr lang="en-AU" sz="2000" dirty="0" err="1">
                <a:solidFill>
                  <a:schemeClr val="tx1"/>
                </a:solidFill>
              </a:rPr>
              <a:t>wted</a:t>
            </a:r>
            <a:r>
              <a:rPr lang="en-AU" sz="2000" dirty="0">
                <a:solidFill>
                  <a:schemeClr val="tx1"/>
                </a:solidFill>
              </a:rPr>
              <a:t> average NRA (%))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717247"/>
              </p:ext>
            </p:extLst>
          </p:nvPr>
        </p:nvGraphicFramePr>
        <p:xfrm>
          <a:off x="1219200" y="1447800"/>
          <a:ext cx="6629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10520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1371600"/>
          </a:xfrm>
        </p:spPr>
        <p:txBody>
          <a:bodyPr/>
          <a:lstStyle/>
          <a:p>
            <a:pPr algn="ctr"/>
            <a:r>
              <a:rPr lang="en-AU" sz="3600" b="1" dirty="0">
                <a:solidFill>
                  <a:schemeClr val="tx1"/>
                </a:solidFill>
              </a:rPr>
              <a:t>As well, food trade restrictions vary inversely with international price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043488"/>
          </a:xfrm>
        </p:spPr>
        <p:txBody>
          <a:bodyPr/>
          <a:lstStyle/>
          <a:p>
            <a:pPr marL="457200" lvl="1" indent="0">
              <a:buNone/>
            </a:pPr>
            <a:endParaRPr lang="en-AU" sz="2400" dirty="0"/>
          </a:p>
          <a:p>
            <a:r>
              <a:rPr lang="en-AU" sz="2600" dirty="0">
                <a:solidFill>
                  <a:schemeClr val="accent2"/>
                </a:solidFill>
              </a:rPr>
              <a:t>When int’l food prices spike, some DCs restrict ag exports (as in 2008), which raises int’l food prices further and does not prevent poverty from rising </a:t>
            </a:r>
            <a:r>
              <a:rPr lang="en-AU" sz="2000" dirty="0">
                <a:solidFill>
                  <a:schemeClr val="accent2"/>
                </a:solidFill>
              </a:rPr>
              <a:t>(Anderson and Martin 2012)</a:t>
            </a:r>
          </a:p>
          <a:p>
            <a:pPr lvl="1"/>
            <a:endParaRPr lang="en-AU" sz="2000" dirty="0">
              <a:solidFill>
                <a:schemeClr val="accent2"/>
              </a:solidFill>
            </a:endParaRPr>
          </a:p>
          <a:p>
            <a:pPr lvl="1"/>
            <a:r>
              <a:rPr lang="en-AU" sz="2400" dirty="0">
                <a:solidFill>
                  <a:schemeClr val="accent2"/>
                </a:solidFill>
              </a:rPr>
              <a:t>and conversely when int’l prices slump</a:t>
            </a:r>
          </a:p>
          <a:p>
            <a:pPr lvl="1"/>
            <a:endParaRPr lang="en-AU" sz="2200" dirty="0"/>
          </a:p>
          <a:p>
            <a:r>
              <a:rPr lang="en-AU" sz="2600" dirty="0"/>
              <a:t>We’re now seeing another food price spike, which is exacerbated (thanks partly to biofuel subsidies) by a rise in fossil fuel prices</a:t>
            </a:r>
          </a:p>
          <a:p>
            <a:pPr marL="0" indent="0">
              <a:buNone/>
            </a:pPr>
            <a:endParaRPr lang="en-AU" sz="2600" dirty="0"/>
          </a:p>
        </p:txBody>
      </p:sp>
    </p:spTree>
    <p:extLst>
      <p:ext uri="{BB962C8B-B14F-4D97-AF65-F5344CB8AC3E}">
        <p14:creationId xmlns:p14="http://schemas.microsoft.com/office/powerpoint/2010/main" val="21407227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DCB50-4A0C-41CC-89EE-FF4693A61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371600"/>
          </a:xfrm>
        </p:spPr>
        <p:txBody>
          <a:bodyPr/>
          <a:lstStyle/>
          <a:p>
            <a:pPr algn="ctr"/>
            <a:r>
              <a:rPr lang="en-AU" sz="4000" b="1" dirty="0">
                <a:solidFill>
                  <a:schemeClr val="tx1"/>
                </a:solidFill>
              </a:rPr>
              <a:t>Real int’l food &amp; fossil fuel prices</a:t>
            </a:r>
            <a:br>
              <a:rPr lang="en-AU" b="1" dirty="0">
                <a:solidFill>
                  <a:schemeClr val="tx1"/>
                </a:solidFill>
              </a:rPr>
            </a:br>
            <a:r>
              <a:rPr lang="en-AU" sz="2800" dirty="0">
                <a:solidFill>
                  <a:schemeClr val="tx1"/>
                </a:solidFill>
              </a:rPr>
              <a:t>(World Bank, 2010 = 100)</a:t>
            </a:r>
            <a:endParaRPr lang="en-AU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853069"/>
              </p:ext>
            </p:extLst>
          </p:nvPr>
        </p:nvGraphicFramePr>
        <p:xfrm>
          <a:off x="1143000" y="1600200"/>
          <a:ext cx="68580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17524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1C923-AC8E-4112-9EA5-179A9BB06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52800"/>
            <a:ext cx="7772400" cy="1143000"/>
          </a:xfrm>
        </p:spPr>
        <p:txBody>
          <a:bodyPr/>
          <a:lstStyle/>
          <a:p>
            <a:pPr algn="ctr"/>
            <a:r>
              <a:rPr lang="en-AU" sz="3400" b="1" dirty="0">
                <a:solidFill>
                  <a:schemeClr val="tx1"/>
                </a:solidFill>
              </a:rPr>
              <a:t>How can Asia better achieve its national food security &amp; related societal objectives? </a:t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439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62000" y="-76200"/>
            <a:ext cx="8382000" cy="1676400"/>
          </a:xfrm>
        </p:spPr>
        <p:txBody>
          <a:bodyPr/>
          <a:lstStyle/>
          <a:p>
            <a:pPr algn="ctr"/>
            <a:r>
              <a:rPr lang="en-AU" altLang="en-US" sz="3200" b="1" dirty="0">
                <a:solidFill>
                  <a:schemeClr val="tx1"/>
                </a:solidFill>
              </a:rPr>
              <a:t>… including building resilience to </a:t>
            </a:r>
            <a:r>
              <a:rPr lang="en-AU" altLang="en-US" sz="3200" b="1" u="sng" dirty="0">
                <a:solidFill>
                  <a:schemeClr val="tx1"/>
                </a:solidFill>
              </a:rPr>
              <a:t>uncertainty</a:t>
            </a:r>
            <a:r>
              <a:rPr lang="en-AU" altLang="en-US" sz="3200" b="1" dirty="0">
                <a:solidFill>
                  <a:schemeClr val="tx1"/>
                </a:solidFill>
              </a:rPr>
              <a:t> affecting int’l agricultural competitiveness</a:t>
            </a:r>
            <a:endParaRPr lang="en-AU" altLang="en-US" sz="3200" dirty="0">
              <a:solidFill>
                <a:schemeClr val="tx1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76800"/>
          </a:xfrm>
        </p:spPr>
        <p:txBody>
          <a:bodyPr/>
          <a:lstStyle/>
          <a:p>
            <a:r>
              <a:rPr lang="en-AU" altLang="en-US" sz="2400" b="1" dirty="0"/>
              <a:t>Climate change</a:t>
            </a:r>
            <a:r>
              <a:rPr lang="en-AU" altLang="en-US" sz="2400" dirty="0"/>
              <a:t>: increasing volatility/extreme events; </a:t>
            </a:r>
            <a:r>
              <a:rPr lang="en-AU" altLang="en-US" sz="2400" b="1" dirty="0"/>
              <a:t>uncertain policy &amp; technology responses</a:t>
            </a:r>
          </a:p>
          <a:p>
            <a:endParaRPr lang="en-AU" altLang="en-US" sz="1600" dirty="0"/>
          </a:p>
          <a:p>
            <a:r>
              <a:rPr lang="en-AU" altLang="en-US" sz="2400" b="1" dirty="0"/>
              <a:t>Disease epidemics:</a:t>
            </a:r>
            <a:r>
              <a:rPr lang="en-AU" altLang="en-US" sz="2400" dirty="0"/>
              <a:t> more frequent with globalization &amp; meat consumption growth in DCs, &amp; now </a:t>
            </a:r>
            <a:r>
              <a:rPr lang="en-AU" altLang="en-US" sz="2400" b="1" dirty="0"/>
              <a:t>COVID-19</a:t>
            </a:r>
            <a:endParaRPr lang="en-AU" altLang="en-US" sz="2400" dirty="0"/>
          </a:p>
          <a:p>
            <a:endParaRPr lang="en-AU" altLang="en-US" sz="2400" dirty="0"/>
          </a:p>
          <a:p>
            <a:r>
              <a:rPr lang="en-AU" sz="2400" b="1" dirty="0"/>
              <a:t>New farm technologies: </a:t>
            </a:r>
          </a:p>
          <a:p>
            <a:pPr lvl="1"/>
            <a:r>
              <a:rPr lang="en-AU" sz="2400" dirty="0"/>
              <a:t>Digital agriculture</a:t>
            </a:r>
          </a:p>
          <a:p>
            <a:pPr lvl="1"/>
            <a:r>
              <a:rPr lang="en-AU" sz="2400" dirty="0"/>
              <a:t>Gene editing: </a:t>
            </a:r>
            <a:r>
              <a:rPr lang="en-AU" sz="2400" b="1" dirty="0"/>
              <a:t>adding to GMO policy uncertainty</a:t>
            </a:r>
          </a:p>
          <a:p>
            <a:pPr lvl="1"/>
            <a:endParaRPr lang="en-AU" sz="2400" b="1" dirty="0"/>
          </a:p>
          <a:p>
            <a:r>
              <a:rPr lang="en-AU" sz="2400" b="1" dirty="0"/>
              <a:t>More </a:t>
            </a:r>
            <a:r>
              <a:rPr lang="en-AU" sz="2400" b="1" dirty="0" err="1"/>
              <a:t>agric</a:t>
            </a:r>
            <a:r>
              <a:rPr lang="en-AU" sz="2400" b="1" dirty="0"/>
              <a:t> subsidies: </a:t>
            </a:r>
            <a:r>
              <a:rPr lang="en-AU" sz="2400" dirty="0"/>
              <a:t>US subsidies rose from 8% to 14% of US farm income during 2017-19 (OECD 2021)</a:t>
            </a:r>
          </a:p>
          <a:p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22756410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76200"/>
            <a:ext cx="7924800" cy="1143000"/>
          </a:xfrm>
        </p:spPr>
        <p:txBody>
          <a:bodyPr/>
          <a:lstStyle/>
          <a:p>
            <a:r>
              <a:rPr lang="en-AU" altLang="en-US" sz="3600" b="1" dirty="0">
                <a:solidFill>
                  <a:schemeClr val="tx1"/>
                </a:solidFill>
              </a:rPr>
              <a:t>Where to from here, </a:t>
            </a:r>
            <a:r>
              <a:rPr lang="en-AU" altLang="en-US" sz="3600" b="1" u="sng" dirty="0">
                <a:solidFill>
                  <a:schemeClr val="tx1"/>
                </a:solidFill>
              </a:rPr>
              <a:t>multilaterally</a:t>
            </a:r>
            <a:r>
              <a:rPr lang="en-AU" altLang="en-US" sz="3600" b="1" dirty="0">
                <a:solidFill>
                  <a:schemeClr val="tx1"/>
                </a:solidFill>
              </a:rPr>
              <a:t>? </a:t>
            </a: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5105400"/>
          </a:xfrm>
        </p:spPr>
        <p:txBody>
          <a:bodyPr/>
          <a:lstStyle/>
          <a:p>
            <a:r>
              <a:rPr lang="en-AU" sz="2400" dirty="0"/>
              <a:t>As with COVID, climate change and biodiversity, so with trade: </a:t>
            </a:r>
            <a:r>
              <a:rPr lang="en-AU" sz="2400" b="1" dirty="0"/>
              <a:t>multilateral cooperation is needed </a:t>
            </a:r>
            <a:r>
              <a:rPr lang="en-AU" sz="2400" dirty="0"/>
              <a:t>for optimal global solutions – to which </a:t>
            </a:r>
            <a:r>
              <a:rPr lang="en-AU" sz="2400" b="1" dirty="0"/>
              <a:t>China could contribute significantly</a:t>
            </a:r>
          </a:p>
          <a:p>
            <a:pPr lvl="2"/>
            <a:endParaRPr lang="en-AU" sz="1600" b="1" dirty="0"/>
          </a:p>
          <a:p>
            <a:r>
              <a:rPr lang="en-AU" sz="2400" b="1" dirty="0"/>
              <a:t>WTO</a:t>
            </a:r>
            <a:r>
              <a:rPr lang="en-AU" sz="2400" dirty="0"/>
              <a:t> provides good set of rules, disciplines &amp; dispute settlement procedures for that purpose (Staiger 2021)</a:t>
            </a:r>
          </a:p>
          <a:p>
            <a:pPr lvl="1"/>
            <a:r>
              <a:rPr lang="en-AU" sz="2000" dirty="0"/>
              <a:t>But the Dec. 2021 WTO Trade Ministerial meeting postponed</a:t>
            </a:r>
          </a:p>
          <a:p>
            <a:pPr lvl="1"/>
            <a:endParaRPr lang="en-AU" sz="2200" dirty="0"/>
          </a:p>
          <a:p>
            <a:r>
              <a:rPr lang="en-AU" sz="2600" b="1" dirty="0"/>
              <a:t>UN Food Systems Summit</a:t>
            </a:r>
            <a:r>
              <a:rPr lang="en-AU" sz="2600" dirty="0"/>
              <a:t>, 23 Sept 2021, has sought to stimulate transformation in food policies</a:t>
            </a:r>
          </a:p>
          <a:p>
            <a:pPr marL="914400" lvl="2" indent="0">
              <a:buNone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84994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E2DC2-703C-433E-9C77-0BA112504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-76200"/>
            <a:ext cx="7772400" cy="1143000"/>
          </a:xfrm>
        </p:spPr>
        <p:txBody>
          <a:bodyPr/>
          <a:lstStyle/>
          <a:p>
            <a:r>
              <a:rPr lang="en-AU" b="1" dirty="0">
                <a:solidFill>
                  <a:schemeClr val="tx1"/>
                </a:solidFill>
              </a:rPr>
              <a:t>Why have open food markets?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078DD-D4DE-4752-B57C-1E3E789E1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38688"/>
          </a:xfrm>
        </p:spPr>
        <p:txBody>
          <a:bodyPr/>
          <a:lstStyle/>
          <a:p>
            <a:r>
              <a:rPr lang="en-AU" sz="2600" dirty="0"/>
              <a:t>International trade multiplies gains from intra-national production specialization and market exchange, due to national differences in:</a:t>
            </a:r>
          </a:p>
          <a:p>
            <a:pPr lvl="1"/>
            <a:r>
              <a:rPr lang="en-AU" sz="2400" dirty="0"/>
              <a:t>Relative factor endowments </a:t>
            </a:r>
          </a:p>
          <a:p>
            <a:pPr lvl="1"/>
            <a:r>
              <a:rPr lang="en-AU" sz="2400" dirty="0"/>
              <a:t>Production technologies</a:t>
            </a:r>
          </a:p>
          <a:p>
            <a:pPr lvl="1"/>
            <a:r>
              <a:rPr lang="en-AU" sz="2400" dirty="0"/>
              <a:t>Consumer preferences</a:t>
            </a:r>
          </a:p>
          <a:p>
            <a:pPr lvl="1"/>
            <a:r>
              <a:rPr lang="en-AU" sz="2400" dirty="0"/>
              <a:t>Seasons (in the case of fresh foods)</a:t>
            </a:r>
          </a:p>
          <a:p>
            <a:pPr lvl="1"/>
            <a:r>
              <a:rPr lang="en-AU" sz="2400" dirty="0"/>
              <a:t>Food varieties and qualities</a:t>
            </a:r>
          </a:p>
          <a:p>
            <a:r>
              <a:rPr lang="en-AU" sz="2800" dirty="0"/>
              <a:t>Also </a:t>
            </a:r>
            <a:r>
              <a:rPr lang="en-AU" sz="2800" b="1" dirty="0"/>
              <a:t>dynamic gains from trade</a:t>
            </a:r>
            <a:r>
              <a:rPr lang="en-AU" sz="2800" dirty="0"/>
              <a:t>: increased competition from openness stimulates innovation &amp; </a:t>
            </a:r>
            <a:r>
              <a:rPr lang="en-AU" sz="2800" b="1" dirty="0"/>
              <a:t>productivity growth</a:t>
            </a:r>
          </a:p>
          <a:p>
            <a:pPr lvl="1"/>
            <a:endParaRPr lang="en-AU" sz="2200" dirty="0"/>
          </a:p>
          <a:p>
            <a:endParaRPr lang="en-AU" sz="28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4844225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76200"/>
            <a:ext cx="7924800" cy="1143000"/>
          </a:xfrm>
        </p:spPr>
        <p:txBody>
          <a:bodyPr/>
          <a:lstStyle/>
          <a:p>
            <a:r>
              <a:rPr lang="en-AU" altLang="en-US" sz="3600" b="1" dirty="0">
                <a:solidFill>
                  <a:schemeClr val="tx1"/>
                </a:solidFill>
              </a:rPr>
              <a:t>Where to from here, </a:t>
            </a:r>
            <a:r>
              <a:rPr lang="en-AU" altLang="en-US" sz="3600" b="1" u="sng" dirty="0">
                <a:solidFill>
                  <a:schemeClr val="tx1"/>
                </a:solidFill>
              </a:rPr>
              <a:t>multilaterally</a:t>
            </a:r>
            <a:r>
              <a:rPr lang="en-AU" altLang="en-US" sz="3600" b="1" dirty="0">
                <a:solidFill>
                  <a:schemeClr val="tx1"/>
                </a:solidFill>
              </a:rPr>
              <a:t>? </a:t>
            </a: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848600" cy="5562600"/>
          </a:xfrm>
        </p:spPr>
        <p:txBody>
          <a:bodyPr/>
          <a:lstStyle/>
          <a:p>
            <a:pPr marL="457200" lvl="1" indent="0">
              <a:buNone/>
            </a:pPr>
            <a:endParaRPr lang="en-AU" sz="2200" dirty="0"/>
          </a:p>
          <a:p>
            <a:r>
              <a:rPr lang="en-AU" sz="2800" dirty="0"/>
              <a:t>Since start of GATT Uruguay Round in 1986, HICs have halved their </a:t>
            </a:r>
            <a:r>
              <a:rPr lang="en-AU" sz="2800" dirty="0" err="1"/>
              <a:t>agric</a:t>
            </a:r>
            <a:r>
              <a:rPr lang="en-AU" sz="2800" dirty="0"/>
              <a:t> NRAs</a:t>
            </a:r>
          </a:p>
          <a:p>
            <a:r>
              <a:rPr lang="en-AU" sz="2800" dirty="0"/>
              <a:t>But </a:t>
            </a:r>
            <a:r>
              <a:rPr lang="en-AU" sz="2800" b="1" dirty="0"/>
              <a:t>new pressures on national govts </a:t>
            </a:r>
            <a:r>
              <a:rPr lang="en-AU" sz="2800" dirty="0"/>
              <a:t>to transform/</a:t>
            </a:r>
            <a:r>
              <a:rPr lang="en-AU" sz="2800" b="1" dirty="0"/>
              <a:t>re-purpose</a:t>
            </a:r>
            <a:r>
              <a:rPr lang="en-AU" sz="2800" dirty="0"/>
              <a:t> their food policies to better achieve </a:t>
            </a:r>
            <a:r>
              <a:rPr lang="en-AU" sz="2800" b="1" dirty="0"/>
              <a:t>multiple</a:t>
            </a:r>
            <a:r>
              <a:rPr lang="en-AU" sz="2800" dirty="0"/>
              <a:t> societal objectives:</a:t>
            </a:r>
          </a:p>
          <a:p>
            <a:pPr lvl="1"/>
            <a:r>
              <a:rPr lang="en-AU" sz="2000" b="1" dirty="0"/>
              <a:t>Environment </a:t>
            </a:r>
            <a:r>
              <a:rPr lang="en-AU" sz="2000" dirty="0"/>
              <a:t>(GHG emissions, biodiversity loss, water pollution from fertilizers, air/soil pollution from sprays: tax rather than subsidize some farm inputs such as Roundup?)</a:t>
            </a:r>
          </a:p>
          <a:p>
            <a:pPr lvl="1"/>
            <a:r>
              <a:rPr lang="en-AU" sz="2000" b="1" dirty="0"/>
              <a:t>Animal welfare </a:t>
            </a:r>
            <a:r>
              <a:rPr lang="en-AU" sz="2000" dirty="0"/>
              <a:t>(intensive livestock spacing)</a:t>
            </a:r>
          </a:p>
          <a:p>
            <a:pPr lvl="1"/>
            <a:r>
              <a:rPr lang="en-AU" sz="2000" b="1" dirty="0"/>
              <a:t>Human nutrition/obesity </a:t>
            </a:r>
            <a:r>
              <a:rPr lang="en-AU" sz="2000" dirty="0"/>
              <a:t>(tax meat, sugar consumption?)</a:t>
            </a:r>
          </a:p>
          <a:p>
            <a:pPr lvl="1"/>
            <a:r>
              <a:rPr lang="en-AU" sz="2000" b="1" dirty="0"/>
              <a:t>Food safety &amp; quality </a:t>
            </a:r>
            <a:r>
              <a:rPr lang="en-AU" sz="2000" dirty="0"/>
              <a:t>(supermarkets =&gt; GVCs)</a:t>
            </a:r>
          </a:p>
          <a:p>
            <a:r>
              <a:rPr lang="en-AU" sz="2400" dirty="0"/>
              <a:t>Can lead HICs to restrict food imports (SPS, CBAMs)</a:t>
            </a:r>
          </a:p>
          <a:p>
            <a:pPr lvl="1"/>
            <a:r>
              <a:rPr lang="en-AU" sz="2000" dirty="0"/>
              <a:t>So DCs also will be under pressure to transform food policies</a:t>
            </a:r>
          </a:p>
          <a:p>
            <a:pPr marL="914400" lvl="2" indent="0">
              <a:buNone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6698266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76200"/>
            <a:ext cx="7924800" cy="1143000"/>
          </a:xfrm>
        </p:spPr>
        <p:txBody>
          <a:bodyPr/>
          <a:lstStyle/>
          <a:p>
            <a:r>
              <a:rPr lang="en-AU" altLang="en-US" sz="3600" b="1" dirty="0">
                <a:solidFill>
                  <a:schemeClr val="tx1"/>
                </a:solidFill>
              </a:rPr>
              <a:t>Where to from here, </a:t>
            </a:r>
            <a:r>
              <a:rPr lang="en-AU" altLang="en-US" sz="3600" b="1" u="sng" dirty="0">
                <a:solidFill>
                  <a:schemeClr val="tx1"/>
                </a:solidFill>
              </a:rPr>
              <a:t>multilaterally</a:t>
            </a:r>
            <a:r>
              <a:rPr lang="en-AU" altLang="en-US" sz="3600" b="1" dirty="0">
                <a:solidFill>
                  <a:schemeClr val="tx1"/>
                </a:solidFill>
              </a:rPr>
              <a:t>? </a:t>
            </a: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lvl="1"/>
            <a:endParaRPr lang="en-AU" sz="2200" dirty="0"/>
          </a:p>
          <a:p>
            <a:r>
              <a:rPr lang="en-AU" sz="2600" dirty="0"/>
              <a:t>Whose farmers would benefit/lose if all of world’s </a:t>
            </a:r>
            <a:r>
              <a:rPr lang="en-AU" sz="2600" dirty="0" err="1"/>
              <a:t>agric</a:t>
            </a:r>
            <a:r>
              <a:rPr lang="en-AU" sz="2600" dirty="0"/>
              <a:t> subsidies and import tariffs were removed, as a first step on transforming food policies? </a:t>
            </a:r>
          </a:p>
          <a:p>
            <a:endParaRPr lang="en-AU" sz="2600" dirty="0"/>
          </a:p>
          <a:p>
            <a:pPr lvl="1"/>
            <a:r>
              <a:rPr lang="en-AU" dirty="0"/>
              <a:t>Farmers in most Asian DCs would gain</a:t>
            </a:r>
          </a:p>
          <a:p>
            <a:pPr lvl="2"/>
            <a:r>
              <a:rPr lang="en-AU" dirty="0"/>
              <a:t>As would Indian farmers if their low farm output prices were raised to international levels</a:t>
            </a:r>
          </a:p>
          <a:p>
            <a:pPr marL="914400" lvl="2" indent="0">
              <a:buNone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41593284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F7518-243A-4B0D-9BA5-0964F2EA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8600"/>
            <a:ext cx="8382000" cy="1143000"/>
          </a:xfrm>
        </p:spPr>
        <p:txBody>
          <a:bodyPr/>
          <a:lstStyle/>
          <a:p>
            <a:pPr algn="ctr"/>
            <a:r>
              <a:rPr lang="en-AU" sz="3200" b="1" dirty="0">
                <a:solidFill>
                  <a:schemeClr val="tx1"/>
                </a:solidFill>
              </a:rPr>
              <a:t>Impact on net farm incomes of removing all of </a:t>
            </a:r>
            <a:br>
              <a:rPr lang="en-AU" sz="3200" b="1" dirty="0">
                <a:solidFill>
                  <a:schemeClr val="tx1"/>
                </a:solidFill>
              </a:rPr>
            </a:br>
            <a:r>
              <a:rPr lang="en-AU" sz="3200" b="1" dirty="0">
                <a:solidFill>
                  <a:schemeClr val="tx1"/>
                </a:solidFill>
              </a:rPr>
              <a:t>world’s ag tariffs and farm subsidies, 2019 (%)</a:t>
            </a:r>
            <a:br>
              <a:rPr lang="en-AU" sz="3200" b="1" dirty="0">
                <a:solidFill>
                  <a:schemeClr val="tx1"/>
                </a:solidFill>
              </a:rPr>
            </a:br>
            <a:r>
              <a:rPr lang="en-AU" sz="2000" i="0" dirty="0">
                <a:solidFill>
                  <a:schemeClr val="tx1"/>
                </a:solidFill>
              </a:rPr>
              <a:t>(Source: GTAP model results by Anderson and Strutt (forthcoming Feb 2022)</a:t>
            </a:r>
            <a:endParaRPr lang="en-AU" sz="2000" b="1" dirty="0">
              <a:solidFill>
                <a:schemeClr val="tx1"/>
              </a:solidFill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C14B988-B626-46E5-BBE6-9BBEEF07C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64255"/>
            <a:ext cx="8350653" cy="485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4670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E3083-124D-42A8-962C-A71AFE3AF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-76200"/>
            <a:ext cx="8534400" cy="1524000"/>
          </a:xfrm>
        </p:spPr>
        <p:txBody>
          <a:bodyPr/>
          <a:lstStyle/>
          <a:p>
            <a:pPr algn="ctr"/>
            <a:r>
              <a:rPr lang="en-AU" sz="3600" b="1" u="sng" dirty="0">
                <a:solidFill>
                  <a:schemeClr val="tx1"/>
                </a:solidFill>
              </a:rPr>
              <a:t>Unilaterally</a:t>
            </a:r>
            <a:r>
              <a:rPr lang="en-AU" sz="3600" b="1" dirty="0">
                <a:solidFill>
                  <a:schemeClr val="tx1"/>
                </a:solidFill>
              </a:rPr>
              <a:t>, much scope for </a:t>
            </a:r>
            <a:r>
              <a:rPr lang="en-AU" sz="3600" b="1" u="sng" dirty="0">
                <a:solidFill>
                  <a:schemeClr val="tx1"/>
                </a:solidFill>
              </a:rPr>
              <a:t>Asia to</a:t>
            </a:r>
            <a:r>
              <a:rPr lang="en-AU" sz="3600" b="1" dirty="0">
                <a:solidFill>
                  <a:schemeClr val="tx1"/>
                </a:solidFill>
              </a:rPr>
              <a:t> </a:t>
            </a:r>
            <a:br>
              <a:rPr lang="en-AU" sz="3600" b="1" dirty="0">
                <a:solidFill>
                  <a:schemeClr val="tx1"/>
                </a:solidFill>
              </a:rPr>
            </a:br>
            <a:r>
              <a:rPr lang="en-AU" sz="3600" b="1" u="sng" dirty="0">
                <a:solidFill>
                  <a:schemeClr val="tx1"/>
                </a:solidFill>
              </a:rPr>
              <a:t>re-purpose</a:t>
            </a:r>
            <a:r>
              <a:rPr lang="en-AU" sz="3600" b="1" dirty="0">
                <a:solidFill>
                  <a:schemeClr val="tx1"/>
                </a:solidFill>
              </a:rPr>
              <a:t> supports to farm households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9887A-B371-4783-B306-774D8F349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696200" cy="4586288"/>
          </a:xfrm>
        </p:spPr>
        <p:txBody>
          <a:bodyPr/>
          <a:lstStyle/>
          <a:p>
            <a:r>
              <a:rPr lang="en-AU" sz="2400" dirty="0"/>
              <a:t>If more national </a:t>
            </a:r>
            <a:r>
              <a:rPr lang="en-AU" sz="2400" b="1" dirty="0"/>
              <a:t>food self-sufficiency </a:t>
            </a:r>
            <a:r>
              <a:rPr lang="en-AU" sz="2400" dirty="0"/>
              <a:t>is desired, extra investment in rural infrastructure and </a:t>
            </a:r>
            <a:r>
              <a:rPr lang="en-AU" sz="2400" dirty="0" err="1"/>
              <a:t>agric</a:t>
            </a:r>
            <a:r>
              <a:rPr lang="en-AU" sz="2400" dirty="0"/>
              <a:t> R&amp;D would help</a:t>
            </a:r>
          </a:p>
          <a:p>
            <a:pPr lvl="1"/>
            <a:r>
              <a:rPr lang="en-AU" sz="2200" dirty="0"/>
              <a:t>&amp; also provides a </a:t>
            </a:r>
            <a:r>
              <a:rPr lang="en-AU" sz="2200" b="1" dirty="0"/>
              <a:t>high social payoff</a:t>
            </a:r>
            <a:r>
              <a:rPr lang="en-AU" sz="2200" dirty="0"/>
              <a:t>, in contrast to welfare </a:t>
            </a:r>
            <a:r>
              <a:rPr lang="en-AU" sz="2200" b="1" dirty="0"/>
              <a:t>cost of distortive </a:t>
            </a:r>
            <a:r>
              <a:rPr lang="en-AU" sz="2200" b="1" dirty="0" err="1"/>
              <a:t>agric</a:t>
            </a:r>
            <a:r>
              <a:rPr lang="en-AU" sz="2200" b="1" dirty="0"/>
              <a:t> </a:t>
            </a:r>
            <a:r>
              <a:rPr lang="en-AU" sz="2200" dirty="0"/>
              <a:t>tariffs &amp; subsidies</a:t>
            </a:r>
          </a:p>
          <a:p>
            <a:pPr lvl="2"/>
            <a:r>
              <a:rPr lang="en-AU" sz="1800" dirty="0"/>
              <a:t>China, India, Indonesia and Viet Nam spend &lt;½ what Brazil and US spend on R&amp;D per $ of farm output</a:t>
            </a:r>
          </a:p>
          <a:p>
            <a:r>
              <a:rPr lang="en-AU" sz="2400" dirty="0"/>
              <a:t>Ag R&amp;D could also focus on </a:t>
            </a:r>
            <a:r>
              <a:rPr lang="en-AU" sz="2400" b="1" dirty="0"/>
              <a:t>more-sustainable production</a:t>
            </a:r>
            <a:r>
              <a:rPr lang="en-AU" sz="2400" dirty="0"/>
              <a:t>, and safer &amp; </a:t>
            </a:r>
            <a:r>
              <a:rPr lang="en-AU" sz="2400" b="1" dirty="0"/>
              <a:t>more nutritious food</a:t>
            </a:r>
          </a:p>
          <a:p>
            <a:pPr lvl="1"/>
            <a:r>
              <a:rPr lang="en-AU" sz="2200" dirty="0"/>
              <a:t>with rapid results if modern biotech (GMO/GE) were to be fully exploited</a:t>
            </a:r>
          </a:p>
          <a:p>
            <a:r>
              <a:rPr lang="en-AU" sz="2500" dirty="0"/>
              <a:t>If low </a:t>
            </a:r>
            <a:r>
              <a:rPr lang="en-AU" sz="2500" b="1" dirty="0"/>
              <a:t>rural incomes </a:t>
            </a:r>
            <a:r>
              <a:rPr lang="en-AU" sz="2500" dirty="0"/>
              <a:t>are a concern, invest more in rural education &amp; health, &amp; ease out-migration </a:t>
            </a:r>
          </a:p>
          <a:p>
            <a:pPr lvl="2"/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501678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EF870-9E27-4F01-BA8F-6112B2568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8495"/>
            <a:ext cx="7772400" cy="1143000"/>
          </a:xfrm>
        </p:spPr>
        <p:txBody>
          <a:bodyPr/>
          <a:lstStyle/>
          <a:p>
            <a:r>
              <a:rPr lang="en-AU" b="1" dirty="0">
                <a:solidFill>
                  <a:schemeClr val="tx1"/>
                </a:solidFill>
              </a:rPr>
              <a:t>Areas for further policy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39978-93A5-4AAF-86EE-1A8FA7160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43488"/>
          </a:xfrm>
        </p:spPr>
        <p:txBody>
          <a:bodyPr/>
          <a:lstStyle/>
          <a:p>
            <a:r>
              <a:rPr lang="en-US" sz="2400" dirty="0"/>
              <a:t>Complexity of finding optimal levels of intervention for numerous policy instruments multiplies greatly as the number of societal objectives and hence needed instruments rises</a:t>
            </a:r>
          </a:p>
          <a:p>
            <a:r>
              <a:rPr lang="en-US" sz="2400" dirty="0"/>
              <a:t>… and the welfare cost of deviating from the most appropriate instruments, or their optimal intervention levels, is becoming ever-more difficult to assess</a:t>
            </a:r>
            <a:endParaRPr lang="en-GB" sz="2400" dirty="0"/>
          </a:p>
          <a:p>
            <a:endParaRPr lang="en-US" sz="2400" dirty="0"/>
          </a:p>
          <a:p>
            <a:r>
              <a:rPr lang="en-US" sz="2400" dirty="0"/>
              <a:t>Need better models to analyze the re-purposing of farmer assistance policies </a:t>
            </a:r>
          </a:p>
          <a:p>
            <a:pPr lvl="1"/>
            <a:r>
              <a:rPr lang="en-US" sz="2000" dirty="0"/>
              <a:t>… away from welfare-reducing and environment-damaging </a:t>
            </a:r>
            <a:r>
              <a:rPr lang="en-US" sz="2000" dirty="0" err="1"/>
              <a:t>agric</a:t>
            </a:r>
            <a:r>
              <a:rPr lang="en-US" sz="2000" dirty="0"/>
              <a:t> price supports and towards natural environment- and human health-enhancing measures</a:t>
            </a:r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10858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EF870-9E27-4F01-BA8F-6112B2568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8495"/>
            <a:ext cx="7772400" cy="1143000"/>
          </a:xfrm>
        </p:spPr>
        <p:txBody>
          <a:bodyPr/>
          <a:lstStyle/>
          <a:p>
            <a:r>
              <a:rPr lang="en-AU" b="1" dirty="0">
                <a:solidFill>
                  <a:schemeClr val="tx1"/>
                </a:solidFill>
              </a:rPr>
              <a:t>Areas for further policy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39978-93A5-4AAF-86EE-1A8FA7160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505"/>
            <a:ext cx="7772400" cy="5138183"/>
          </a:xfrm>
        </p:spPr>
        <p:txBody>
          <a:bodyPr/>
          <a:lstStyle/>
          <a:p>
            <a:r>
              <a:rPr lang="en-US" sz="2800" dirty="0"/>
              <a:t>Options to analyze empirically include: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enhanced investments in more-sustainable, climate-sensitive and nutrition-sensitive </a:t>
            </a:r>
            <a:r>
              <a:rPr lang="en-US" sz="2400" dirty="0" err="1"/>
              <a:t>agric</a:t>
            </a:r>
            <a:r>
              <a:rPr lang="en-US" sz="2400" dirty="0"/>
              <a:t> technologies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more-direct re-distributions of purchasing power to the poorest households as and when needed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boosts to consumer information that will nudge households towards a healthier diet based on food ingredients less damaging to the environment</a:t>
            </a:r>
            <a:endParaRPr lang="en-AU" sz="2400" dirty="0"/>
          </a:p>
          <a:p>
            <a:endParaRPr lang="en-GB" sz="20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46990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5254A-797C-40A1-8239-D4D418162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4200"/>
            <a:ext cx="7772400" cy="1143000"/>
          </a:xfrm>
        </p:spPr>
        <p:txBody>
          <a:bodyPr/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Thanks!</a:t>
            </a:r>
            <a:br>
              <a:rPr lang="en-AU" b="1" dirty="0">
                <a:solidFill>
                  <a:schemeClr val="tx1"/>
                </a:solidFill>
              </a:rPr>
            </a:br>
            <a:br>
              <a:rPr lang="en-AU" b="1" dirty="0">
                <a:solidFill>
                  <a:schemeClr val="tx1"/>
                </a:solidFill>
              </a:rPr>
            </a:br>
            <a:r>
              <a:rPr lang="en-AU" sz="2400" dirty="0"/>
              <a:t>For more, s</a:t>
            </a:r>
            <a:r>
              <a:rPr lang="en-GB" sz="2400" dirty="0" err="1"/>
              <a:t>ee</a:t>
            </a:r>
            <a:r>
              <a:rPr lang="en-GB" sz="2400" dirty="0"/>
              <a:t> Anderson, K. (2021), “Food Policy in a More Volatile Climate and Trade Environment”, ANU Working Paper in Trade and </a:t>
            </a:r>
            <a:r>
              <a:rPr lang="en-GB" sz="2400" dirty="0" err="1"/>
              <a:t>Devt</a:t>
            </a:r>
            <a:r>
              <a:rPr lang="en-GB" sz="2400" dirty="0"/>
              <a:t>, forthcoming December. </a:t>
            </a:r>
            <a:br>
              <a:rPr lang="en-GB" dirty="0"/>
            </a:br>
            <a:br>
              <a:rPr lang="en-AU" b="1" dirty="0">
                <a:solidFill>
                  <a:schemeClr val="tx1"/>
                </a:solidFill>
              </a:rPr>
            </a:br>
            <a:r>
              <a:rPr lang="en-AU" sz="3200" b="1" dirty="0">
                <a:solidFill>
                  <a:schemeClr val="tx1"/>
                </a:solidFill>
              </a:rPr>
              <a:t>kym.anderson@adelaide.edu.au</a:t>
            </a:r>
          </a:p>
        </p:txBody>
      </p:sp>
    </p:spTree>
    <p:extLst>
      <p:ext uri="{BB962C8B-B14F-4D97-AF65-F5344CB8AC3E}">
        <p14:creationId xmlns:p14="http://schemas.microsoft.com/office/powerpoint/2010/main" val="304389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001000" cy="1143000"/>
          </a:xfrm>
        </p:spPr>
        <p:txBody>
          <a:bodyPr/>
          <a:lstStyle/>
          <a:p>
            <a:pPr algn="ctr"/>
            <a:r>
              <a:rPr lang="en-AU" sz="4000" b="1" dirty="0">
                <a:solidFill>
                  <a:schemeClr val="tx1"/>
                </a:solidFill>
              </a:rPr>
              <a:t>Globalization has contributed greatly to a long period of global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48600" cy="4267200"/>
          </a:xfrm>
        </p:spPr>
        <p:txBody>
          <a:bodyPr/>
          <a:lstStyle/>
          <a:p>
            <a:r>
              <a:rPr lang="en-AU" sz="2800" dirty="0"/>
              <a:t>We can celebrate massive declines in: </a:t>
            </a:r>
          </a:p>
          <a:p>
            <a:pPr lvl="1"/>
            <a:r>
              <a:rPr lang="en-AU" sz="2600" dirty="0"/>
              <a:t>global </a:t>
            </a:r>
            <a:r>
              <a:rPr lang="en-AU" sz="2600" b="1" dirty="0"/>
              <a:t>poverty</a:t>
            </a:r>
            <a:r>
              <a:rPr lang="en-AU" sz="2600" dirty="0"/>
              <a:t> </a:t>
            </a:r>
            <a:r>
              <a:rPr lang="en-AU" sz="2400" dirty="0"/>
              <a:t>(Ravallion 2016, Atkinson 2019) </a:t>
            </a:r>
          </a:p>
          <a:p>
            <a:pPr lvl="1"/>
            <a:r>
              <a:rPr lang="en-AU" sz="2600" b="1" dirty="0"/>
              <a:t>ill-health</a:t>
            </a:r>
            <a:r>
              <a:rPr lang="en-AU" sz="2600" dirty="0"/>
              <a:t> globally </a:t>
            </a:r>
            <a:r>
              <a:rPr lang="en-AU" sz="2400" dirty="0"/>
              <a:t>(Deaton 2013)</a:t>
            </a:r>
          </a:p>
          <a:p>
            <a:pPr lvl="1"/>
            <a:r>
              <a:rPr lang="en-AU" sz="2600" b="1" dirty="0"/>
              <a:t>across-country income inequality </a:t>
            </a:r>
            <a:r>
              <a:rPr lang="en-AU" sz="2400" dirty="0"/>
              <a:t>(</a:t>
            </a:r>
            <a:r>
              <a:rPr lang="en-AU" sz="2400" dirty="0" err="1"/>
              <a:t>Milanovic</a:t>
            </a:r>
            <a:r>
              <a:rPr lang="en-AU" sz="2400" dirty="0"/>
              <a:t> 2016)</a:t>
            </a:r>
          </a:p>
          <a:p>
            <a:pPr lvl="3"/>
            <a:endParaRPr lang="en-AU" sz="1600" dirty="0"/>
          </a:p>
          <a:p>
            <a:pPr lvl="2"/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145905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algn="ctr"/>
            <a:r>
              <a:rPr lang="en-AU" sz="4000" b="1" dirty="0">
                <a:solidFill>
                  <a:schemeClr val="tx1"/>
                </a:solidFill>
              </a:rPr>
              <a:t>But globalization is sometimes blamed for other adverse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AU" sz="2600" dirty="0"/>
              <a:t>Rise of </a:t>
            </a:r>
            <a:r>
              <a:rPr lang="en-AU" sz="2600" b="1" dirty="0"/>
              <a:t>inequality of income, wealth and health </a:t>
            </a:r>
            <a:r>
              <a:rPr lang="en-AU" sz="2600" b="1" i="1" u="sng" dirty="0"/>
              <a:t>within </a:t>
            </a:r>
            <a:r>
              <a:rPr lang="en-AU" sz="2600" b="1" u="sng" dirty="0"/>
              <a:t>countries</a:t>
            </a:r>
            <a:r>
              <a:rPr lang="en-AU" sz="2600" b="1" dirty="0"/>
              <a:t> </a:t>
            </a:r>
            <a:r>
              <a:rPr lang="en-AU" sz="2600" dirty="0"/>
              <a:t>has been unwelcome</a:t>
            </a:r>
            <a:r>
              <a:rPr lang="en-AU" sz="2600" b="1" dirty="0"/>
              <a:t> </a:t>
            </a:r>
            <a:r>
              <a:rPr lang="en-AU" sz="2600" dirty="0"/>
              <a:t>(Stiglitz 2012, Bourguignon 2015)</a:t>
            </a:r>
          </a:p>
          <a:p>
            <a:pPr lvl="1"/>
            <a:endParaRPr lang="en-AU" sz="2600" dirty="0"/>
          </a:p>
          <a:p>
            <a:r>
              <a:rPr lang="en-AU" sz="2600" dirty="0"/>
              <a:t>as have </a:t>
            </a:r>
            <a:r>
              <a:rPr lang="en-AU" sz="2600" b="1" dirty="0"/>
              <a:t>global environmental and health problems </a:t>
            </a:r>
          </a:p>
          <a:p>
            <a:pPr lvl="1"/>
            <a:r>
              <a:rPr lang="en-AU" dirty="0"/>
              <a:t>climate change, biodiversity loss, COVID, … </a:t>
            </a:r>
          </a:p>
        </p:txBody>
      </p:sp>
    </p:spTree>
    <p:extLst>
      <p:ext uri="{BB962C8B-B14F-4D97-AF65-F5344CB8AC3E}">
        <p14:creationId xmlns:p14="http://schemas.microsoft.com/office/powerpoint/2010/main" val="2090992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19200" y="-76200"/>
            <a:ext cx="8001000" cy="1143000"/>
          </a:xfrm>
        </p:spPr>
        <p:txBody>
          <a:bodyPr/>
          <a:lstStyle/>
          <a:p>
            <a:r>
              <a:rPr lang="en-AU" sz="3600" b="1" dirty="0">
                <a:solidFill>
                  <a:schemeClr val="tx1"/>
                </a:solidFill>
              </a:rPr>
              <a:t>Globalization has become less popular</a:t>
            </a:r>
            <a:endParaRPr lang="en-AU" altLang="en-US" sz="3600" b="1" dirty="0">
              <a:solidFill>
                <a:schemeClr val="tx1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724400"/>
          </a:xfrm>
        </p:spPr>
        <p:txBody>
          <a:bodyPr/>
          <a:lstStyle/>
          <a:p>
            <a:r>
              <a:rPr lang="en-AU" altLang="en-US" sz="2400" dirty="0"/>
              <a:t>Distributional outcomes of latest </a:t>
            </a:r>
            <a:r>
              <a:rPr lang="en-AU" altLang="en-US" sz="2400" b="1" dirty="0"/>
              <a:t>globalization </a:t>
            </a:r>
            <a:r>
              <a:rPr lang="en-AU" altLang="en-US" sz="2400" dirty="0"/>
              <a:t>wave and </a:t>
            </a:r>
            <a:r>
              <a:rPr lang="en-AU" altLang="en-US" sz="2400" b="1" dirty="0"/>
              <a:t>digital revolution </a:t>
            </a:r>
            <a:r>
              <a:rPr lang="en-AU" altLang="en-US" sz="2400" dirty="0"/>
              <a:t>are </a:t>
            </a:r>
            <a:r>
              <a:rPr lang="en-AU" altLang="en-US" sz="2400" b="1" dirty="0"/>
              <a:t>faster</a:t>
            </a:r>
            <a:r>
              <a:rPr lang="en-AU" altLang="en-US" sz="2400" dirty="0"/>
              <a:t>, </a:t>
            </a:r>
            <a:r>
              <a:rPr lang="en-AU" altLang="en-US" sz="2400" b="1" dirty="0"/>
              <a:t>less predictable</a:t>
            </a:r>
            <a:r>
              <a:rPr lang="en-AU" altLang="en-US" sz="2400" dirty="0"/>
              <a:t>, and </a:t>
            </a:r>
            <a:r>
              <a:rPr lang="en-AU" altLang="en-US" sz="2400" b="1" dirty="0"/>
              <a:t>less equal</a:t>
            </a:r>
            <a:r>
              <a:rPr lang="en-AU" altLang="en-US" sz="2400" dirty="0"/>
              <a:t> than in previous waves (Baldwin 2016)</a:t>
            </a:r>
          </a:p>
          <a:p>
            <a:pPr lvl="2"/>
            <a:endParaRPr lang="en-AU" altLang="en-US" sz="1600" dirty="0"/>
          </a:p>
          <a:p>
            <a:r>
              <a:rPr lang="en-AU" altLang="en-US" sz="2600" dirty="0"/>
              <a:t>Has led to </a:t>
            </a:r>
            <a:r>
              <a:rPr lang="en-AU" altLang="en-US" sz="2600" b="1" dirty="0"/>
              <a:t>populism: </a:t>
            </a:r>
            <a:r>
              <a:rPr lang="en-AU" altLang="en-US" sz="2600" dirty="0"/>
              <a:t>world had </a:t>
            </a:r>
            <a:r>
              <a:rPr lang="en-AU" altLang="en-US" sz="2600" b="1" dirty="0"/>
              <a:t>more populist governments in 2010s </a:t>
            </a:r>
            <a:r>
              <a:rPr lang="en-AU" altLang="en-US" sz="2600" dirty="0"/>
              <a:t>than in any previous decade since 1900</a:t>
            </a:r>
          </a:p>
          <a:p>
            <a:pPr marL="457200" lvl="1" indent="0">
              <a:buNone/>
            </a:pPr>
            <a:r>
              <a:rPr lang="en-AU" altLang="en-US" sz="2200" dirty="0"/>
              <a:t> </a:t>
            </a:r>
            <a:endParaRPr lang="en-AU" altLang="en-US" sz="2200" b="1" dirty="0"/>
          </a:p>
          <a:p>
            <a:endParaRPr lang="en-AU" altLang="en-US" dirty="0"/>
          </a:p>
          <a:p>
            <a:pPr marL="0" indent="0">
              <a:buNone/>
            </a:pPr>
            <a:endParaRPr lang="en-AU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0850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34B82-DF5D-44E8-A4D9-A1AC58FE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4076480" cy="1219200"/>
          </a:xfrm>
        </p:spPr>
        <p:txBody>
          <a:bodyPr/>
          <a:lstStyle/>
          <a:p>
            <a:r>
              <a:rPr lang="en-AU" sz="4000" dirty="0">
                <a:solidFill>
                  <a:schemeClr val="tx1"/>
                </a:solidFill>
              </a:rPr>
              <a:t>Rise of populist protectionism</a:t>
            </a:r>
            <a:endParaRPr lang="en-AU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5D181-3C8C-4CE5-A3EC-8CE69994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1738B-DF28-4198-A84E-EB841051C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581400" cy="3611563"/>
          </a:xfrm>
        </p:spPr>
        <p:txBody>
          <a:bodyPr/>
          <a:lstStyle/>
          <a:p>
            <a:r>
              <a:rPr lang="en-AU" sz="2700" dirty="0"/>
              <a:t>… and populism leads to economic </a:t>
            </a:r>
            <a:r>
              <a:rPr lang="en-AU" sz="2700" b="1" dirty="0"/>
              <a:t>nationalism</a:t>
            </a:r>
            <a:r>
              <a:rPr lang="en-AU" sz="2700" dirty="0"/>
              <a:t> and </a:t>
            </a:r>
            <a:r>
              <a:rPr lang="en-AU" sz="2700" b="1" dirty="0"/>
              <a:t>protectionism</a:t>
            </a:r>
            <a:r>
              <a:rPr lang="en-AU" sz="2700" dirty="0"/>
              <a:t> </a:t>
            </a:r>
          </a:p>
          <a:p>
            <a:r>
              <a:rPr lang="en-AU" sz="2000" dirty="0"/>
              <a:t>(Funke, </a:t>
            </a:r>
            <a:r>
              <a:rPr lang="en-AU" sz="2000" dirty="0" err="1"/>
              <a:t>Schularick</a:t>
            </a:r>
            <a:r>
              <a:rPr lang="en-AU" sz="2000" dirty="0"/>
              <a:t> &amp; </a:t>
            </a:r>
            <a:r>
              <a:rPr lang="en-AU" sz="2000" dirty="0" err="1"/>
              <a:t>Trebesch</a:t>
            </a:r>
            <a:r>
              <a:rPr lang="en-AU" sz="2000" dirty="0"/>
              <a:t>, CEPR DP, 2021)</a:t>
            </a:r>
          </a:p>
          <a:p>
            <a:endParaRPr lang="en-AU" dirty="0"/>
          </a:p>
        </p:txBody>
      </p:sp>
      <p:pic>
        <p:nvPicPr>
          <p:cNvPr id="5" name="Picture 4" descr="Picture2.jpg">
            <a:extLst>
              <a:ext uri="{FF2B5EF4-FFF2-40B4-BE49-F238E27FC236}">
                <a16:creationId xmlns:a16="http://schemas.microsoft.com/office/drawing/2014/main" id="{A5EF887B-4776-47B1-A8B7-8A0BF9B1F0F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t="1953" b="6346"/>
          <a:stretch>
            <a:fillRect/>
          </a:stretch>
        </p:blipFill>
        <p:spPr>
          <a:xfrm>
            <a:off x="4572000" y="167081"/>
            <a:ext cx="4191000" cy="595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59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4B3E-EE0E-415C-BF21-B5CB52B67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3812"/>
            <a:ext cx="8382000" cy="1347788"/>
          </a:xfrm>
        </p:spPr>
        <p:txBody>
          <a:bodyPr/>
          <a:lstStyle/>
          <a:p>
            <a:pPr algn="ctr"/>
            <a:r>
              <a:rPr lang="en-AU" sz="3500" b="1" dirty="0">
                <a:solidFill>
                  <a:schemeClr val="tx1"/>
                </a:solidFill>
              </a:rPr>
              <a:t>Why openness to food trade still matters, despite some new protectionism elsewhere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1FFD1-06EE-4989-B6C8-BD5957219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91088"/>
          </a:xfrm>
        </p:spPr>
        <p:txBody>
          <a:bodyPr/>
          <a:lstStyle/>
          <a:p>
            <a:r>
              <a:rPr lang="en-AU" dirty="0"/>
              <a:t>Standard gains from trade, due to:</a:t>
            </a:r>
          </a:p>
          <a:p>
            <a:pPr lvl="1"/>
            <a:r>
              <a:rPr lang="en-AU" sz="2100" dirty="0"/>
              <a:t>Production specialization, esp. now with </a:t>
            </a:r>
            <a:r>
              <a:rPr lang="en-AU" sz="2100" b="1" dirty="0"/>
              <a:t>GVCs</a:t>
            </a:r>
          </a:p>
          <a:p>
            <a:pPr lvl="1"/>
            <a:r>
              <a:rPr lang="en-AU" sz="2100" dirty="0"/>
              <a:t>More competition =&gt; </a:t>
            </a:r>
            <a:r>
              <a:rPr lang="en-AU" sz="2100" b="1" dirty="0"/>
              <a:t>faster productivity growth</a:t>
            </a:r>
          </a:p>
          <a:p>
            <a:pPr lvl="1"/>
            <a:r>
              <a:rPr lang="en-AU" sz="2100" dirty="0"/>
              <a:t>Less unstable food accessibility, esp. now with greater crop yield volatility thanks to </a:t>
            </a:r>
            <a:r>
              <a:rPr lang="en-AU" sz="2100" b="1" dirty="0"/>
              <a:t>climate change</a:t>
            </a:r>
          </a:p>
          <a:p>
            <a:pPr lvl="1"/>
            <a:r>
              <a:rPr lang="en-AU" sz="2100" dirty="0"/>
              <a:t>Possibly less inequality, poverty, environmental damage</a:t>
            </a:r>
          </a:p>
          <a:p>
            <a:pPr lvl="3"/>
            <a:r>
              <a:rPr lang="en-AU" b="1" i="1" dirty="0"/>
              <a:t>provided</a:t>
            </a:r>
            <a:r>
              <a:rPr lang="en-AU" dirty="0"/>
              <a:t> optimal environmental policies are in place</a:t>
            </a:r>
          </a:p>
          <a:p>
            <a:r>
              <a:rPr lang="en-AU" dirty="0"/>
              <a:t>Health gains from food trade openness</a:t>
            </a:r>
          </a:p>
          <a:p>
            <a:pPr lvl="1"/>
            <a:r>
              <a:rPr lang="en-AU" sz="2200" dirty="0"/>
              <a:t>More intra-industry int’l trade, to exploit differences in seasons, or product qualities or varieties</a:t>
            </a:r>
          </a:p>
          <a:p>
            <a:pPr marL="457200" lvl="1" indent="0">
              <a:buNone/>
            </a:pPr>
            <a:r>
              <a:rPr lang="en-AU" sz="2200" dirty="0"/>
              <a:t>=&gt; </a:t>
            </a:r>
            <a:r>
              <a:rPr lang="en-AU" sz="2200" b="1" dirty="0"/>
              <a:t>greater diet diversity</a:t>
            </a:r>
            <a:r>
              <a:rPr lang="en-AU" sz="2200" dirty="0"/>
              <a:t>, food </a:t>
            </a:r>
            <a:r>
              <a:rPr lang="en-AU" sz="2200" b="1" dirty="0"/>
              <a:t>safety</a:t>
            </a:r>
            <a:r>
              <a:rPr lang="en-AU" sz="2200" dirty="0"/>
              <a:t> and </a:t>
            </a:r>
            <a:r>
              <a:rPr lang="en-AU" sz="2200" b="1" dirty="0"/>
              <a:t>quality</a:t>
            </a:r>
            <a:r>
              <a:rPr lang="en-AU" sz="2200" dirty="0"/>
              <a:t>, demands for which rise with per capita income</a:t>
            </a:r>
          </a:p>
        </p:txBody>
      </p:sp>
    </p:spTree>
    <p:extLst>
      <p:ext uri="{BB962C8B-B14F-4D97-AF65-F5344CB8AC3E}">
        <p14:creationId xmlns:p14="http://schemas.microsoft.com/office/powerpoint/2010/main" val="2179479741"/>
      </p:ext>
    </p:extLst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65551</TotalTime>
  <Words>2197</Words>
  <Application>Microsoft Office PowerPoint</Application>
  <PresentationFormat>全屏显示(4:3)</PresentationFormat>
  <Paragraphs>232</Paragraphs>
  <Slides>46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46</vt:i4>
      </vt:variant>
    </vt:vector>
  </HeadingPairs>
  <TitlesOfParts>
    <vt:vector size="49" baseType="lpstr">
      <vt:lpstr>Tahoma</vt:lpstr>
      <vt:lpstr>Times New Roman</vt:lpstr>
      <vt:lpstr>Global</vt:lpstr>
      <vt:lpstr>International Trade’s Role in Enhancing Food Security in Asia</vt:lpstr>
      <vt:lpstr>The trade-food security issue</vt:lpstr>
      <vt:lpstr>Outline of presentation</vt:lpstr>
      <vt:lpstr>Why have open food markets?</vt:lpstr>
      <vt:lpstr>Globalization has contributed greatly to a long period of global progress</vt:lpstr>
      <vt:lpstr>But globalization is sometimes blamed for other adverse outcomes</vt:lpstr>
      <vt:lpstr>Globalization has become less popular</vt:lpstr>
      <vt:lpstr>Rise of populist protectionism</vt:lpstr>
      <vt:lpstr>Why openness to food trade still matters, despite some new protectionism elsewhere</vt:lpstr>
      <vt:lpstr>Comparative advantage in food</vt:lpstr>
      <vt:lpstr>Agric land per capita is low in Asia (relative to the global average in 2018, where world = 100)</vt:lpstr>
      <vt:lpstr>Transition in ag&amp;food trade of DCs </vt:lpstr>
      <vt:lpstr>Converging indexes of  ag. comparative advantage (% of ag &amp; food in national merchandise exports as a ratio of ag+food share of global merchandise exports. Source: WDI)</vt:lpstr>
      <vt:lpstr>Transition in ag&amp;food trade of DCs </vt:lpstr>
      <vt:lpstr>Agric trade specialization index Source: FAOSTAT  [TSI = (X-M)/(X+M)]</vt:lpstr>
      <vt:lpstr>Transition in ag&amp;food trade of DCs </vt:lpstr>
      <vt:lpstr>Developing countries’ shares (%) of world ag+food trade: imports pacing exports (Source: wits.worldbank.org, prepared by Will Martin)</vt:lpstr>
      <vt:lpstr>Net exports of agric+food products,  developing country regions ($US billion)</vt:lpstr>
      <vt:lpstr>How open are food markets to international trade? </vt:lpstr>
      <vt:lpstr>Globally, agric products are much less traded than are manufactures </vt:lpstr>
      <vt:lpstr>Trade restrictions contribute to rel. low share of ag global exports as % of sectoral value added</vt:lpstr>
      <vt:lpstr>Globally, agric products are much less traded than are manufactures </vt:lpstr>
      <vt:lpstr>Import tariffs protecting agric &amp; manufacturing, high-income and developing countries (%, from WTO)</vt:lpstr>
      <vt:lpstr>Globally, agric products are much less traded than are manufactures </vt:lpstr>
      <vt:lpstr>Overall assistance to farmers (incl. exporters):  falling in OECD, rising in emerging economies  [nominal rate of assistance (NRA), %]</vt:lpstr>
      <vt:lpstr>Overall assistance to farmers, 2018-20,  US$ billion/year (Source: OECD 2021)  China now &gt; US+EU+Japan </vt:lpstr>
      <vt:lpstr>Rate of assistance to agric relative to other tradable sectors (RRA, %)</vt:lpstr>
      <vt:lpstr>Farm product NRAs and CTEs, 2020 Source: OECD (2021)</vt:lpstr>
      <vt:lpstr>China’s producer subsidy and consumer tax equivalents, 2020 (%) (Source: OECD (2021)</vt:lpstr>
      <vt:lpstr>Assistance in India: very mixed, &amp; has risen hugely since 2000  (Source: OECD 2021)</vt:lpstr>
      <vt:lpstr>Assistance in China vs India, 2018-20 (Source: OECD 2021)</vt:lpstr>
      <vt:lpstr>Negative assistance to some Asian agric export industries persists (Source: OECD, SCT &lt; -10%)</vt:lpstr>
      <vt:lpstr>Also, food trade restrictions tend to vary year-on-year with international prices </vt:lpstr>
      <vt:lpstr>Rice NRA and international price, 82 countries, 1970–2020 (left axis is int’l price in current US$, right axis is wted average NRA (%))</vt:lpstr>
      <vt:lpstr>As well, food trade restrictions vary inversely with international price </vt:lpstr>
      <vt:lpstr>Real int’l food &amp; fossil fuel prices (World Bank, 2010 = 100)</vt:lpstr>
      <vt:lpstr>How can Asia better achieve its national food security &amp; related societal objectives?  </vt:lpstr>
      <vt:lpstr>… including building resilience to uncertainty affecting int’l agricultural competitiveness</vt:lpstr>
      <vt:lpstr>Where to from here, multilaterally? </vt:lpstr>
      <vt:lpstr>Where to from here, multilaterally? </vt:lpstr>
      <vt:lpstr>Where to from here, multilaterally? </vt:lpstr>
      <vt:lpstr>Impact on net farm incomes of removing all of  world’s ag tariffs and farm subsidies, 2019 (%) (Source: GTAP model results by Anderson and Strutt (forthcoming Feb 2022)</vt:lpstr>
      <vt:lpstr>Unilaterally, much scope for Asia to  re-purpose supports to farm households</vt:lpstr>
      <vt:lpstr>Areas for further policy research</vt:lpstr>
      <vt:lpstr>Areas for further policy research</vt:lpstr>
      <vt:lpstr>Thanks!  For more, see Anderson, K. (2021), “Food Policy in a More Volatile Climate and Trade Environment”, ANU Working Paper in Trade and Devt, forthcoming December.   kym.anderson@adelaide.edu.au</vt:lpstr>
    </vt:vector>
  </TitlesOfParts>
  <Company>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subsidies in agricultural trade reform</dc:title>
  <dc:creator>Kym Anderson</dc:creator>
  <cp:lastModifiedBy>DELL</cp:lastModifiedBy>
  <cp:revision>1017</cp:revision>
  <cp:lastPrinted>2021-12-06T02:14:51Z</cp:lastPrinted>
  <dcterms:created xsi:type="dcterms:W3CDTF">2004-07-19T18:03:53Z</dcterms:created>
  <dcterms:modified xsi:type="dcterms:W3CDTF">2021-12-16T03:20:12Z</dcterms:modified>
</cp:coreProperties>
</file>