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834" r:id="rId3"/>
    <p:sldId id="807" r:id="rId4"/>
    <p:sldId id="804" r:id="rId5"/>
    <p:sldId id="808" r:id="rId6"/>
    <p:sldId id="276" r:id="rId7"/>
    <p:sldId id="827" r:id="rId8"/>
    <p:sldId id="742" r:id="rId9"/>
    <p:sldId id="744" r:id="rId10"/>
    <p:sldId id="836" r:id="rId11"/>
    <p:sldId id="737" r:id="rId12"/>
    <p:sldId id="831" r:id="rId13"/>
    <p:sldId id="820" r:id="rId14"/>
    <p:sldId id="832" r:id="rId15"/>
    <p:sldId id="828" r:id="rId16"/>
    <p:sldId id="829" r:id="rId17"/>
    <p:sldId id="816" r:id="rId18"/>
    <p:sldId id="821" r:id="rId19"/>
    <p:sldId id="822" r:id="rId20"/>
    <p:sldId id="818" r:id="rId21"/>
    <p:sldId id="823" r:id="rId22"/>
    <p:sldId id="837" r:id="rId23"/>
    <p:sldId id="813" r:id="rId24"/>
    <p:sldId id="726" r:id="rId25"/>
    <p:sldId id="731" r:id="rId26"/>
    <p:sldId id="657" r:id="rId27"/>
    <p:sldId id="733" r:id="rId28"/>
    <p:sldId id="739" r:id="rId29"/>
    <p:sldId id="735" r:id="rId30"/>
    <p:sldId id="738" r:id="rId31"/>
    <p:sldId id="814" r:id="rId32"/>
    <p:sldId id="417" r:id="rId33"/>
    <p:sldId id="838" r:id="rId34"/>
    <p:sldId id="736" r:id="rId35"/>
    <p:sldId id="819" r:id="rId36"/>
    <p:sldId id="805" r:id="rId37"/>
    <p:sldId id="840" r:id="rId38"/>
    <p:sldId id="266" r:id="rId39"/>
    <p:sldId id="271" r:id="rId40"/>
    <p:sldId id="73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dermann, Samuel Thomas" initials="LST" lastIdx="15" clrIdx="0">
    <p:extLst>
      <p:ext uri="{19B8F6BF-5375-455C-9EA6-DF929625EA0E}">
        <p15:presenceInfo xmlns:p15="http://schemas.microsoft.com/office/powerpoint/2012/main" userId="S::sledermann@gwu.edu::0f6350e2-947c-43aa-b83e-409dd673951b" providerId="AD"/>
      </p:ext>
    </p:extLst>
  </p:cmAuthor>
  <p:cmAuthor id="2" name="Carl Pray" initials="CP" lastIdx="2" clrIdx="1">
    <p:extLst>
      <p:ext uri="{19B8F6BF-5375-455C-9EA6-DF929625EA0E}">
        <p15:presenceInfo xmlns:p15="http://schemas.microsoft.com/office/powerpoint/2012/main" userId="S::cpray@sebs.rutgers.edu::1159102f-4f84-4c26-accc-b725bf9dd7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BB530-B679-4B79-B7B8-D3BFD4A11458}" v="64" dt="2021-12-05T22:56:58.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4648" autoAdjust="0"/>
  </p:normalViewPr>
  <p:slideViewPr>
    <p:cSldViewPr>
      <p:cViewPr varScale="1">
        <p:scale>
          <a:sx n="154" d="100"/>
          <a:sy n="154" d="100"/>
        </p:scale>
        <p:origin x="1902" y="132"/>
      </p:cViewPr>
      <p:guideLst>
        <p:guide orient="horz" pos="2160"/>
        <p:guide pos="2880"/>
      </p:guideLst>
    </p:cSldViewPr>
  </p:slideViewPr>
  <p:outlineViewPr>
    <p:cViewPr>
      <p:scale>
        <a:sx n="33" d="100"/>
        <a:sy n="33" d="100"/>
      </p:scale>
      <p:origin x="0" y="153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95BBB-EC1E-419A-B2AC-7FAC4B34A7AF}" type="datetimeFigureOut">
              <a:rPr lang="en-US" smtClean="0"/>
              <a:t>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62CAB-E7C5-4E09-92FE-CEFCCCD34FF5}" type="slidenum">
              <a:rPr lang="en-US" smtClean="0"/>
              <a:t>‹#›</a:t>
            </a:fld>
            <a:endParaRPr lang="en-US"/>
          </a:p>
        </p:txBody>
      </p:sp>
    </p:spTree>
    <p:extLst>
      <p:ext uri="{BB962C8B-B14F-4D97-AF65-F5344CB8AC3E}">
        <p14:creationId xmlns:p14="http://schemas.microsoft.com/office/powerpoint/2010/main" val="266548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Alvarez et al 2021 </a:t>
            </a:r>
          </a:p>
        </p:txBody>
      </p:sp>
      <p:sp>
        <p:nvSpPr>
          <p:cNvPr id="4" name="Slide Number Placeholder 3"/>
          <p:cNvSpPr>
            <a:spLocks noGrp="1"/>
          </p:cNvSpPr>
          <p:nvPr>
            <p:ph type="sldNum" sz="quarter" idx="5"/>
          </p:nvPr>
        </p:nvSpPr>
        <p:spPr/>
        <p:txBody>
          <a:bodyPr/>
          <a:lstStyle/>
          <a:p>
            <a:fld id="{E2662CAB-E7C5-4E09-92FE-CEFCCCD34FF5}" type="slidenum">
              <a:rPr lang="en-US" smtClean="0"/>
              <a:t>7</a:t>
            </a:fld>
            <a:endParaRPr lang="en-US"/>
          </a:p>
        </p:txBody>
      </p:sp>
    </p:spTree>
    <p:extLst>
      <p:ext uri="{BB962C8B-B14F-4D97-AF65-F5344CB8AC3E}">
        <p14:creationId xmlns:p14="http://schemas.microsoft.com/office/powerpoint/2010/main" val="148981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62CAB-E7C5-4E09-92FE-CEFCCCD34FF5}" type="slidenum">
              <a:rPr lang="en-US" smtClean="0"/>
              <a:t>17</a:t>
            </a:fld>
            <a:endParaRPr lang="en-US"/>
          </a:p>
        </p:txBody>
      </p:sp>
    </p:spTree>
    <p:extLst>
      <p:ext uri="{BB962C8B-B14F-4D97-AF65-F5344CB8AC3E}">
        <p14:creationId xmlns:p14="http://schemas.microsoft.com/office/powerpoint/2010/main" val="103672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62CAB-E7C5-4E09-92FE-CEFCCCD34FF5}" type="slidenum">
              <a:rPr lang="en-US" smtClean="0"/>
              <a:t>21</a:t>
            </a:fld>
            <a:endParaRPr lang="en-US"/>
          </a:p>
        </p:txBody>
      </p:sp>
    </p:spTree>
    <p:extLst>
      <p:ext uri="{BB962C8B-B14F-4D97-AF65-F5344CB8AC3E}">
        <p14:creationId xmlns:p14="http://schemas.microsoft.com/office/powerpoint/2010/main" val="119126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62CAB-E7C5-4E09-92FE-CEFCCCD34FF5}" type="slidenum">
              <a:rPr lang="en-US" smtClean="0"/>
              <a:t>30</a:t>
            </a:fld>
            <a:endParaRPr lang="en-US"/>
          </a:p>
        </p:txBody>
      </p:sp>
    </p:spTree>
    <p:extLst>
      <p:ext uri="{BB962C8B-B14F-4D97-AF65-F5344CB8AC3E}">
        <p14:creationId xmlns:p14="http://schemas.microsoft.com/office/powerpoint/2010/main" val="776704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272" name="Picture 8"/>
          <p:cNvPicPr>
            <a:picLocks noChangeAspect="1" noChangeArrowheads="1"/>
          </p:cNvPicPr>
          <p:nvPr/>
        </p:nvPicPr>
        <p:blipFill>
          <a:blip r:embed="rId2" cstate="print"/>
          <a:srcRect/>
          <a:stretch>
            <a:fillRect/>
          </a:stretch>
        </p:blipFill>
        <p:spPr bwMode="auto">
          <a:xfrm>
            <a:off x="-26988" y="-19050"/>
            <a:ext cx="9199563" cy="6897688"/>
          </a:xfrm>
          <a:prstGeom prst="rect">
            <a:avLst/>
          </a:prstGeom>
          <a:noFill/>
          <a:ln w="9525">
            <a:noFill/>
            <a:miter lim="800000"/>
            <a:headEnd/>
            <a:tailEnd/>
          </a:ln>
          <a:effectLst/>
        </p:spPr>
      </p:pic>
      <p:sp>
        <p:nvSpPr>
          <p:cNvPr id="11267" name="Rectangle 3"/>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11268"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6178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F9BD7DD-0724-474F-B613-AB547D658881}"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425993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20A9FE2-50C3-4BE3-AE30-3D8961BF26E9}"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242460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977EA3A-80C6-4FAE-9572-2D607F6C322C}"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266703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48041" y="1219196"/>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none"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3" name="Text Placeholder 7"/>
          <p:cNvSpPr>
            <a:spLocks noGrp="1"/>
          </p:cNvSpPr>
          <p:nvPr>
            <p:ph type="body" sz="quarter" idx="10"/>
          </p:nvPr>
        </p:nvSpPr>
        <p:spPr>
          <a:xfrm>
            <a:off x="567950" y="2087563"/>
            <a:ext cx="8101013"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50500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A4EA3D9-F4BD-43EB-BCC9-1D07ADE390A9}"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352388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91AD85A-3C1E-44FA-B1ED-8CC55852A9A4}" type="slidenum">
              <a:rPr lang="en-US" smtClean="0">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387137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9CF7DA0-8D62-4550-9C4E-29F546E825C9}"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44578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FC3E371-643C-4643-83B7-7ECC5045296C}"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184726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6E955EE-B2E7-4A65-8410-A7E4C3C319E3}"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375010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97B20DB-3536-4960-95E0-E37CD9D9C3FE}"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601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060234-4BEA-4B76-AB1F-7F21FC5756F2}"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356088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2E8EBB2-C783-48A7-9DD2-E8F2D74CFA0E}" type="slidenum">
              <a:rPr lang="en-US">
                <a:solidFill>
                  <a:srgbClr val="848589"/>
                </a:solidFill>
              </a:rPr>
              <a:pPr/>
              <a:t>‹#›</a:t>
            </a:fld>
            <a:endParaRPr lang="en-US" dirty="0">
              <a:solidFill>
                <a:srgbClr val="848589"/>
              </a:solidFill>
            </a:endParaRPr>
          </a:p>
        </p:txBody>
      </p:sp>
    </p:spTree>
    <p:extLst>
      <p:ext uri="{BB962C8B-B14F-4D97-AF65-F5344CB8AC3E}">
        <p14:creationId xmlns:p14="http://schemas.microsoft.com/office/powerpoint/2010/main" val="261673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RU_units-banner_red2"/>
          <p:cNvPicPr>
            <a:picLocks noChangeAspect="1" noChangeArrowheads="1"/>
          </p:cNvPicPr>
          <p:nvPr/>
        </p:nvPicPr>
        <p:blipFill>
          <a:blip r:embed="rId15" cstate="print"/>
          <a:srcRect/>
          <a:stretch>
            <a:fillRect/>
          </a:stretch>
        </p:blipFill>
        <p:spPr bwMode="auto">
          <a:xfrm>
            <a:off x="0" y="0"/>
            <a:ext cx="9172575" cy="619125"/>
          </a:xfrm>
          <a:prstGeom prst="rect">
            <a:avLst/>
          </a:prstGeom>
          <a:noFill/>
        </p:spPr>
      </p:pic>
      <p:sp>
        <p:nvSpPr>
          <p:cNvPr id="1026" name="Rectangle 2"/>
          <p:cNvSpPr>
            <a:spLocks noGrp="1" noChangeArrowheads="1"/>
          </p:cNvSpPr>
          <p:nvPr>
            <p:ph type="title"/>
          </p:nvPr>
        </p:nvSpPr>
        <p:spPr bwMode="auto">
          <a:xfrm>
            <a:off x="457200" y="6096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5240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1AD85A-3C1E-44FA-B1ED-8CC55852A9A4}" type="slidenum">
              <a:rPr lang="en-US">
                <a:solidFill>
                  <a:srgbClr val="848589"/>
                </a:solidFill>
              </a:rPr>
              <a:pPr fontAlgn="base">
                <a:spcBef>
                  <a:spcPct val="0"/>
                </a:spcBef>
                <a:spcAft>
                  <a:spcPct val="0"/>
                </a:spcAft>
              </a:pPr>
              <a:t>‹#›</a:t>
            </a:fld>
            <a:endParaRPr lang="en-US" dirty="0">
              <a:solidFill>
                <a:srgbClr val="848589"/>
              </a:solidFill>
            </a:endParaRPr>
          </a:p>
        </p:txBody>
      </p:sp>
    </p:spTree>
    <p:extLst>
      <p:ext uri="{BB962C8B-B14F-4D97-AF65-F5344CB8AC3E}">
        <p14:creationId xmlns:p14="http://schemas.microsoft.com/office/powerpoint/2010/main" val="371633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848589"/>
          </a:solidFill>
          <a:latin typeface="+mn-lt"/>
          <a:ea typeface="+mn-ea"/>
          <a:cs typeface="+mn-cs"/>
        </a:defRPr>
      </a:lvl1pPr>
      <a:lvl2pPr marL="742950" indent="-285750" algn="l" rtl="0" eaLnBrk="1" fontAlgn="base" hangingPunct="1">
        <a:spcBef>
          <a:spcPct val="20000"/>
        </a:spcBef>
        <a:spcAft>
          <a:spcPct val="0"/>
        </a:spcAft>
        <a:buChar char="–"/>
        <a:defRPr>
          <a:solidFill>
            <a:srgbClr val="848589"/>
          </a:solidFill>
          <a:latin typeface="+mn-lt"/>
        </a:defRPr>
      </a:lvl2pPr>
      <a:lvl3pPr marL="1143000" indent="-228600" algn="l" rtl="0" eaLnBrk="1" fontAlgn="base" hangingPunct="1">
        <a:spcBef>
          <a:spcPct val="20000"/>
        </a:spcBef>
        <a:spcAft>
          <a:spcPct val="0"/>
        </a:spcAft>
        <a:buChar char="•"/>
        <a:defRPr sz="1600">
          <a:solidFill>
            <a:srgbClr val="848589"/>
          </a:solidFill>
          <a:latin typeface="+mn-lt"/>
        </a:defRPr>
      </a:lvl3pPr>
      <a:lvl4pPr marL="1600200" indent="-228600" algn="l" rtl="0" eaLnBrk="1" fontAlgn="base" hangingPunct="1">
        <a:spcBef>
          <a:spcPct val="20000"/>
        </a:spcBef>
        <a:spcAft>
          <a:spcPct val="0"/>
        </a:spcAft>
        <a:buChar char="–"/>
        <a:defRPr sz="1400">
          <a:solidFill>
            <a:srgbClr val="848589"/>
          </a:solidFill>
          <a:latin typeface="+mn-lt"/>
        </a:defRPr>
      </a:lvl4pPr>
      <a:lvl5pPr marL="2057400" indent="-228600" algn="l" rtl="0" eaLnBrk="1" fontAlgn="base" hangingPunct="1">
        <a:spcBef>
          <a:spcPct val="20000"/>
        </a:spcBef>
        <a:spcAft>
          <a:spcPct val="0"/>
        </a:spcAft>
        <a:buChar char="»"/>
        <a:defRPr sz="1400">
          <a:solidFill>
            <a:srgbClr val="848589"/>
          </a:solidFill>
          <a:latin typeface="+mn-lt"/>
        </a:defRPr>
      </a:lvl5pPr>
      <a:lvl6pPr marL="2514600" indent="-228600" algn="l" rtl="0" eaLnBrk="1" fontAlgn="base" hangingPunct="1">
        <a:spcBef>
          <a:spcPct val="20000"/>
        </a:spcBef>
        <a:spcAft>
          <a:spcPct val="0"/>
        </a:spcAft>
        <a:buChar char="»"/>
        <a:defRPr sz="1400">
          <a:solidFill>
            <a:srgbClr val="848589"/>
          </a:solidFill>
          <a:latin typeface="+mn-lt"/>
        </a:defRPr>
      </a:lvl6pPr>
      <a:lvl7pPr marL="2971800" indent="-228600" algn="l" rtl="0" eaLnBrk="1" fontAlgn="base" hangingPunct="1">
        <a:spcBef>
          <a:spcPct val="20000"/>
        </a:spcBef>
        <a:spcAft>
          <a:spcPct val="0"/>
        </a:spcAft>
        <a:buChar char="»"/>
        <a:defRPr sz="1400">
          <a:solidFill>
            <a:srgbClr val="848589"/>
          </a:solidFill>
          <a:latin typeface="+mn-lt"/>
        </a:defRPr>
      </a:lvl7pPr>
      <a:lvl8pPr marL="3429000" indent="-228600" algn="l" rtl="0" eaLnBrk="1" fontAlgn="base" hangingPunct="1">
        <a:spcBef>
          <a:spcPct val="20000"/>
        </a:spcBef>
        <a:spcAft>
          <a:spcPct val="0"/>
        </a:spcAft>
        <a:buChar char="»"/>
        <a:defRPr sz="1400">
          <a:solidFill>
            <a:srgbClr val="848589"/>
          </a:solidFill>
          <a:latin typeface="+mn-lt"/>
        </a:defRPr>
      </a:lvl8pPr>
      <a:lvl9pPr marL="3886200" indent="-228600" algn="l" rtl="0" eaLnBrk="1" fontAlgn="base" hangingPunct="1">
        <a:spcBef>
          <a:spcPct val="20000"/>
        </a:spcBef>
        <a:spcAft>
          <a:spcPct val="0"/>
        </a:spcAft>
        <a:buChar char="»"/>
        <a:defRPr sz="1400">
          <a:solidFill>
            <a:srgbClr val="84858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2130425"/>
            <a:ext cx="8763000" cy="1470025"/>
          </a:xfrm>
        </p:spPr>
        <p:txBody>
          <a:bodyPr/>
          <a:lstStyle/>
          <a:p>
            <a:r>
              <a:rPr lang="en-US" dirty="0"/>
              <a:t>GMOs, CRISPR, Genomics and the Future of Asian Agriculture: 25 years and I’m still optimistic </a:t>
            </a:r>
          </a:p>
        </p:txBody>
      </p:sp>
      <p:sp>
        <p:nvSpPr>
          <p:cNvPr id="6" name="Subtitle 5"/>
          <p:cNvSpPr>
            <a:spLocks noGrp="1"/>
          </p:cNvSpPr>
          <p:nvPr>
            <p:ph type="subTitle" idx="1"/>
          </p:nvPr>
        </p:nvSpPr>
        <p:spPr/>
        <p:txBody>
          <a:bodyPr/>
          <a:lstStyle/>
          <a:p>
            <a:r>
              <a:rPr lang="en-US" sz="2800" dirty="0"/>
              <a:t> </a:t>
            </a:r>
            <a:r>
              <a:rPr lang="en-US" sz="2800" b="1" dirty="0"/>
              <a:t>Carl Pray</a:t>
            </a:r>
            <a:endParaRPr lang="en-US" sz="2400" dirty="0"/>
          </a:p>
        </p:txBody>
      </p:sp>
      <p:sp>
        <p:nvSpPr>
          <p:cNvPr id="4" name="Slide Number Placeholder 3"/>
          <p:cNvSpPr>
            <a:spLocks noGrp="1"/>
          </p:cNvSpPr>
          <p:nvPr>
            <p:ph type="sldNum" sz="quarter" idx="4294967295"/>
          </p:nvPr>
        </p:nvSpPr>
        <p:spPr>
          <a:xfrm>
            <a:off x="7010400" y="6245225"/>
            <a:ext cx="2133600" cy="476250"/>
          </a:xfrm>
        </p:spPr>
        <p:txBody>
          <a:bodyPr/>
          <a:lstStyle/>
          <a:p>
            <a:fld id="{DA4EA3D9-F4BD-43EB-BCC9-1D07ADE390A9}" type="slidenum">
              <a:rPr lang="en-US" smtClean="0">
                <a:solidFill>
                  <a:srgbClr val="848589"/>
                </a:solidFill>
              </a:rPr>
              <a:pPr/>
              <a:t>1</a:t>
            </a:fld>
            <a:endParaRPr lang="en-US" dirty="0">
              <a:solidFill>
                <a:srgbClr val="848589"/>
              </a:solidFill>
            </a:endParaRPr>
          </a:p>
        </p:txBody>
      </p:sp>
    </p:spTree>
    <p:extLst>
      <p:ext uri="{BB962C8B-B14F-4D97-AF65-F5344CB8AC3E}">
        <p14:creationId xmlns:p14="http://schemas.microsoft.com/office/powerpoint/2010/main" val="44311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9F36-5F3E-43AE-875C-11C6199F2B8E}"/>
              </a:ext>
            </a:extLst>
          </p:cNvPr>
          <p:cNvSpPr>
            <a:spLocks noGrp="1"/>
          </p:cNvSpPr>
          <p:nvPr>
            <p:ph type="title"/>
          </p:nvPr>
        </p:nvSpPr>
        <p:spPr>
          <a:xfrm>
            <a:off x="533400" y="762000"/>
            <a:ext cx="8229600" cy="838200"/>
          </a:xfrm>
        </p:spPr>
        <p:txBody>
          <a:bodyPr/>
          <a:lstStyle/>
          <a:p>
            <a:r>
              <a:rPr lang="en-US" sz="2400" dirty="0"/>
              <a:t>Genomics and big data are the basis of plant breeding programs of Corteva, Bayer, Syngenta and BASF  </a:t>
            </a:r>
          </a:p>
        </p:txBody>
      </p:sp>
      <p:sp>
        <p:nvSpPr>
          <p:cNvPr id="3" name="Content Placeholder 2">
            <a:extLst>
              <a:ext uri="{FF2B5EF4-FFF2-40B4-BE49-F238E27FC236}">
                <a16:creationId xmlns:a16="http://schemas.microsoft.com/office/drawing/2014/main" id="{12E83C7A-9808-4CAA-B409-2A32875760EB}"/>
              </a:ext>
            </a:extLst>
          </p:cNvPr>
          <p:cNvSpPr>
            <a:spLocks noGrp="1"/>
          </p:cNvSpPr>
          <p:nvPr>
            <p:ph idx="1"/>
          </p:nvPr>
        </p:nvSpPr>
        <p:spPr/>
        <p:txBody>
          <a:bodyPr/>
          <a:lstStyle/>
          <a:p>
            <a:pPr marL="0" indent="0">
              <a:buNone/>
            </a:pPr>
            <a:r>
              <a:rPr lang="en-US" dirty="0"/>
              <a:t>China maize</a:t>
            </a:r>
          </a:p>
          <a:p>
            <a:r>
              <a:rPr lang="en-US" sz="1400" dirty="0"/>
              <a:t>Bayer (formerly Monsanto) in partnership with China National Seed Group (</a:t>
            </a:r>
            <a:r>
              <a:rPr lang="en-US" sz="1400" dirty="0" err="1"/>
              <a:t>Sinoseeds</a:t>
            </a:r>
            <a:r>
              <a:rPr lang="en-US" sz="1400" dirty="0"/>
              <a:t>) has developed a series of very productive disease and lodging resistant maize hybrids – ranks 1 in market share</a:t>
            </a:r>
          </a:p>
          <a:p>
            <a:r>
              <a:rPr lang="en-US" sz="1400" dirty="0"/>
              <a:t>Corteva (formerly Pioneer/DuPont) is developing a new group of high yielding maize hybrids to replace their hybrids (335) which were most popular with 20% of the market – number 2 </a:t>
            </a:r>
          </a:p>
          <a:p>
            <a:r>
              <a:rPr lang="en-US" sz="1400" dirty="0"/>
              <a:t>Syngenta making major investment in research in China – was number 3 (recently merged with </a:t>
            </a:r>
            <a:r>
              <a:rPr lang="en-US" sz="1400" dirty="0" err="1"/>
              <a:t>Sinoseed</a:t>
            </a:r>
            <a:r>
              <a:rPr lang="en-US" sz="1400" dirty="0"/>
              <a:t>) </a:t>
            </a:r>
          </a:p>
          <a:p>
            <a:pPr marL="0" indent="0">
              <a:buNone/>
            </a:pPr>
            <a:r>
              <a:rPr lang="en-US" dirty="0"/>
              <a:t>India </a:t>
            </a:r>
          </a:p>
          <a:p>
            <a:r>
              <a:rPr lang="en-US" sz="1400" dirty="0"/>
              <a:t>CORTEVA, Bayer, and Syngenta are developing hybrid maize (and hybrid rice???)  using these techniques and selling maize seed in India.</a:t>
            </a:r>
          </a:p>
          <a:p>
            <a:pPr marL="0" indent="0">
              <a:buNone/>
            </a:pPr>
            <a:r>
              <a:rPr lang="en-US" dirty="0"/>
              <a:t>Philippines</a:t>
            </a:r>
            <a:r>
              <a:rPr lang="en-US" sz="2400" dirty="0"/>
              <a:t> </a:t>
            </a:r>
          </a:p>
          <a:p>
            <a:r>
              <a:rPr lang="en-US" sz="1600" dirty="0"/>
              <a:t>CORTEVA and Bayer produce maize hybrids </a:t>
            </a:r>
          </a:p>
          <a:p>
            <a:pPr marL="0" indent="0">
              <a:buNone/>
            </a:pPr>
            <a:endParaRPr lang="en-US" sz="1400" dirty="0"/>
          </a:p>
          <a:p>
            <a:endParaRPr lang="en-US" sz="1400" dirty="0"/>
          </a:p>
        </p:txBody>
      </p:sp>
      <p:sp>
        <p:nvSpPr>
          <p:cNvPr id="4" name="Slide Number Placeholder 3">
            <a:extLst>
              <a:ext uri="{FF2B5EF4-FFF2-40B4-BE49-F238E27FC236}">
                <a16:creationId xmlns:a16="http://schemas.microsoft.com/office/drawing/2014/main" id="{BC0EAC81-5AA8-4BD3-90A8-2F3CBF2F89D6}"/>
              </a:ext>
            </a:extLst>
          </p:cNvPr>
          <p:cNvSpPr>
            <a:spLocks noGrp="1"/>
          </p:cNvSpPr>
          <p:nvPr>
            <p:ph type="sldNum" sz="quarter" idx="10"/>
          </p:nvPr>
        </p:nvSpPr>
        <p:spPr/>
        <p:txBody>
          <a:bodyPr/>
          <a:lstStyle/>
          <a:p>
            <a:fld id="{DA4EA3D9-F4BD-43EB-BCC9-1D07ADE390A9}" type="slidenum">
              <a:rPr lang="en-US" smtClean="0">
                <a:solidFill>
                  <a:srgbClr val="848589"/>
                </a:solidFill>
              </a:rPr>
              <a:pPr/>
              <a:t>10</a:t>
            </a:fld>
            <a:endParaRPr lang="en-US" dirty="0">
              <a:solidFill>
                <a:srgbClr val="848589"/>
              </a:solidFill>
            </a:endParaRPr>
          </a:p>
        </p:txBody>
      </p:sp>
    </p:spTree>
    <p:extLst>
      <p:ext uri="{BB962C8B-B14F-4D97-AF65-F5344CB8AC3E}">
        <p14:creationId xmlns:p14="http://schemas.microsoft.com/office/powerpoint/2010/main" val="287822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0024-20AB-446F-BDBE-576EBB8BF9A6}"/>
              </a:ext>
            </a:extLst>
          </p:cNvPr>
          <p:cNvSpPr>
            <a:spLocks noGrp="1"/>
          </p:cNvSpPr>
          <p:nvPr>
            <p:ph type="title"/>
          </p:nvPr>
        </p:nvSpPr>
        <p:spPr>
          <a:xfrm>
            <a:off x="458057" y="881062"/>
            <a:ext cx="8229600" cy="838200"/>
          </a:xfrm>
        </p:spPr>
        <p:txBody>
          <a:bodyPr/>
          <a:lstStyle/>
          <a:p>
            <a:r>
              <a:rPr lang="en-US" sz="2800" dirty="0"/>
              <a:t>Case Study: Genus PLC research uses Genomics and Information science to improve swine, diary and meat cattle</a:t>
            </a:r>
          </a:p>
        </p:txBody>
      </p:sp>
      <p:sp>
        <p:nvSpPr>
          <p:cNvPr id="3" name="Content Placeholder 2">
            <a:extLst>
              <a:ext uri="{FF2B5EF4-FFF2-40B4-BE49-F238E27FC236}">
                <a16:creationId xmlns:a16="http://schemas.microsoft.com/office/drawing/2014/main" id="{0400B135-F6FA-460F-9FAE-F82A80CC3189}"/>
              </a:ext>
            </a:extLst>
          </p:cNvPr>
          <p:cNvSpPr>
            <a:spLocks noGrp="1"/>
          </p:cNvSpPr>
          <p:nvPr>
            <p:ph idx="1"/>
          </p:nvPr>
        </p:nvSpPr>
        <p:spPr>
          <a:xfrm>
            <a:off x="484598" y="1957387"/>
            <a:ext cx="8229600" cy="4525963"/>
          </a:xfrm>
        </p:spPr>
        <p:txBody>
          <a:bodyPr/>
          <a:lstStyle/>
          <a:p>
            <a:r>
              <a:rPr lang="en-US" sz="1800" dirty="0"/>
              <a:t>Headquarters in U.K.; sales of genetics is global; in recent years China has been their largest swine market</a:t>
            </a:r>
          </a:p>
          <a:p>
            <a:r>
              <a:rPr lang="en-US" sz="1800" dirty="0"/>
              <a:t>Biggest swine breeder globally 17% of market, 2</a:t>
            </a:r>
            <a:r>
              <a:rPr lang="en-US" sz="1800" baseline="30000" dirty="0"/>
              <a:t>nd</a:t>
            </a:r>
            <a:r>
              <a:rPr lang="en-US" sz="1800" dirty="0"/>
              <a:t> biggest cattle for diary and meat with 9%.</a:t>
            </a:r>
          </a:p>
          <a:p>
            <a:r>
              <a:rPr lang="en-US" sz="1800" dirty="0"/>
              <a:t>New tools </a:t>
            </a:r>
          </a:p>
          <a:p>
            <a:pPr lvl="1"/>
            <a:r>
              <a:rPr lang="en-US" sz="1400" dirty="0"/>
              <a:t>GENOME SCIENCE AND BIOINFORMATICS: understanding the links between DNA and animals’ observable characteristics, and how we can influence them </a:t>
            </a:r>
          </a:p>
          <a:p>
            <a:pPr lvl="1"/>
            <a:r>
              <a:rPr lang="en-US" sz="1400" dirty="0"/>
              <a:t>GENOMIC SELECTION breeding successive generations of animals by using DNA analysis to select superior parents in our breeding herds</a:t>
            </a:r>
          </a:p>
          <a:p>
            <a:pPr marL="0" indent="0">
              <a:buNone/>
            </a:pPr>
            <a:endParaRPr lang="en-US" sz="1200" dirty="0"/>
          </a:p>
          <a:p>
            <a:pPr marL="0" indent="0">
              <a:buNone/>
            </a:pPr>
            <a:endParaRPr lang="en-US" sz="1200" dirty="0"/>
          </a:p>
          <a:p>
            <a:pPr marL="0" indent="0">
              <a:buNone/>
            </a:pPr>
            <a:r>
              <a:rPr lang="en-US" sz="1200" dirty="0"/>
              <a:t>Source: Genus website https://www.genusplc.com/</a:t>
            </a:r>
          </a:p>
        </p:txBody>
      </p:sp>
      <p:sp>
        <p:nvSpPr>
          <p:cNvPr id="4" name="Slide Number Placeholder 3">
            <a:extLst>
              <a:ext uri="{FF2B5EF4-FFF2-40B4-BE49-F238E27FC236}">
                <a16:creationId xmlns:a16="http://schemas.microsoft.com/office/drawing/2014/main" id="{4B23BDE9-E2D8-4A73-9084-917E6B203868}"/>
              </a:ext>
            </a:extLst>
          </p:cNvPr>
          <p:cNvSpPr>
            <a:spLocks noGrp="1"/>
          </p:cNvSpPr>
          <p:nvPr>
            <p:ph type="sldNum" sz="quarter" idx="10"/>
          </p:nvPr>
        </p:nvSpPr>
        <p:spPr/>
        <p:txBody>
          <a:bodyPr/>
          <a:lstStyle/>
          <a:p>
            <a:fld id="{DA4EA3D9-F4BD-43EB-BCC9-1D07ADE390A9}" type="slidenum">
              <a:rPr lang="en-US" smtClean="0">
                <a:solidFill>
                  <a:srgbClr val="848589"/>
                </a:solidFill>
              </a:rPr>
              <a:pPr/>
              <a:t>11</a:t>
            </a:fld>
            <a:endParaRPr lang="en-US" dirty="0">
              <a:solidFill>
                <a:srgbClr val="848589"/>
              </a:solidFill>
            </a:endParaRPr>
          </a:p>
        </p:txBody>
      </p:sp>
    </p:spTree>
    <p:extLst>
      <p:ext uri="{BB962C8B-B14F-4D97-AF65-F5344CB8AC3E}">
        <p14:creationId xmlns:p14="http://schemas.microsoft.com/office/powerpoint/2010/main" val="250496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0D2B-C307-4403-B2AF-E98728526FED}"/>
              </a:ext>
            </a:extLst>
          </p:cNvPr>
          <p:cNvSpPr>
            <a:spLocks noGrp="1"/>
          </p:cNvSpPr>
          <p:nvPr>
            <p:ph type="title"/>
          </p:nvPr>
        </p:nvSpPr>
        <p:spPr/>
        <p:txBody>
          <a:bodyPr/>
          <a:lstStyle/>
          <a:p>
            <a:r>
              <a:rPr lang="en-US" sz="2400" dirty="0"/>
              <a:t>Steady increase of swine productivity in experiment stations based on genomics and information technology </a:t>
            </a:r>
          </a:p>
        </p:txBody>
      </p:sp>
      <p:sp>
        <p:nvSpPr>
          <p:cNvPr id="4" name="Slide Number Placeholder 3">
            <a:extLst>
              <a:ext uri="{FF2B5EF4-FFF2-40B4-BE49-F238E27FC236}">
                <a16:creationId xmlns:a16="http://schemas.microsoft.com/office/drawing/2014/main" id="{9730F519-6E32-4A45-A739-FDC81A9A0970}"/>
              </a:ext>
            </a:extLst>
          </p:cNvPr>
          <p:cNvSpPr>
            <a:spLocks noGrp="1"/>
          </p:cNvSpPr>
          <p:nvPr>
            <p:ph type="sldNum" sz="quarter" idx="10"/>
          </p:nvPr>
        </p:nvSpPr>
        <p:spPr/>
        <p:txBody>
          <a:bodyPr/>
          <a:lstStyle/>
          <a:p>
            <a:fld id="{DA4EA3D9-F4BD-43EB-BCC9-1D07ADE390A9}" type="slidenum">
              <a:rPr lang="en-US" smtClean="0">
                <a:solidFill>
                  <a:srgbClr val="848589"/>
                </a:solidFill>
              </a:rPr>
              <a:pPr/>
              <a:t>12</a:t>
            </a:fld>
            <a:endParaRPr lang="en-US" dirty="0">
              <a:solidFill>
                <a:srgbClr val="848589"/>
              </a:solidFill>
            </a:endParaRPr>
          </a:p>
        </p:txBody>
      </p:sp>
      <p:pic>
        <p:nvPicPr>
          <p:cNvPr id="5" name="Content Placeholder 4">
            <a:extLst>
              <a:ext uri="{FF2B5EF4-FFF2-40B4-BE49-F238E27FC236}">
                <a16:creationId xmlns:a16="http://schemas.microsoft.com/office/drawing/2014/main" id="{E1E06D22-DD2B-4A0F-B0AF-7F58098C8C84}"/>
              </a:ext>
            </a:extLst>
          </p:cNvPr>
          <p:cNvPicPr>
            <a:picLocks noGrp="1" noChangeAspect="1"/>
          </p:cNvPicPr>
          <p:nvPr>
            <p:ph idx="1"/>
          </p:nvPr>
        </p:nvPicPr>
        <p:blipFill>
          <a:blip r:embed="rId2"/>
          <a:stretch>
            <a:fillRect/>
          </a:stretch>
        </p:blipFill>
        <p:spPr>
          <a:xfrm>
            <a:off x="914400" y="1478902"/>
            <a:ext cx="6553200" cy="3352800"/>
          </a:xfrm>
          <a:prstGeom prst="rect">
            <a:avLst/>
          </a:prstGeom>
        </p:spPr>
      </p:pic>
      <p:sp>
        <p:nvSpPr>
          <p:cNvPr id="6" name="TextBox 5">
            <a:extLst>
              <a:ext uri="{FF2B5EF4-FFF2-40B4-BE49-F238E27FC236}">
                <a16:creationId xmlns:a16="http://schemas.microsoft.com/office/drawing/2014/main" id="{201663DD-4C45-4646-B076-88556C696209}"/>
              </a:ext>
            </a:extLst>
          </p:cNvPr>
          <p:cNvSpPr txBox="1"/>
          <p:nvPr/>
        </p:nvSpPr>
        <p:spPr>
          <a:xfrm>
            <a:off x="1143000" y="5192323"/>
            <a:ext cx="7315200" cy="1384995"/>
          </a:xfrm>
          <a:prstGeom prst="rect">
            <a:avLst/>
          </a:prstGeom>
          <a:noFill/>
        </p:spPr>
        <p:txBody>
          <a:bodyPr wrap="square" rtlCol="0">
            <a:spAutoFit/>
          </a:bodyPr>
          <a:lstStyle/>
          <a:p>
            <a:r>
              <a:rPr lang="en-US" sz="2800" dirty="0">
                <a:solidFill>
                  <a:schemeClr val="tx2"/>
                </a:solidFill>
              </a:rPr>
              <a:t>China the biggest market for Genus conventional swine genetics.    </a:t>
            </a:r>
          </a:p>
          <a:p>
            <a:endParaRPr lang="en-US" sz="2800" dirty="0">
              <a:solidFill>
                <a:schemeClr val="tx2"/>
              </a:solidFill>
            </a:endParaRPr>
          </a:p>
        </p:txBody>
      </p:sp>
      <p:sp>
        <p:nvSpPr>
          <p:cNvPr id="3" name="TextBox 2">
            <a:extLst>
              <a:ext uri="{FF2B5EF4-FFF2-40B4-BE49-F238E27FC236}">
                <a16:creationId xmlns:a16="http://schemas.microsoft.com/office/drawing/2014/main" id="{36CCB82F-5C58-4FEC-86D7-836A2ED07BB1}"/>
              </a:ext>
            </a:extLst>
          </p:cNvPr>
          <p:cNvSpPr txBox="1"/>
          <p:nvPr/>
        </p:nvSpPr>
        <p:spPr>
          <a:xfrm>
            <a:off x="1295400" y="4778051"/>
            <a:ext cx="4419600" cy="307777"/>
          </a:xfrm>
          <a:prstGeom prst="rect">
            <a:avLst/>
          </a:prstGeom>
          <a:noFill/>
        </p:spPr>
        <p:txBody>
          <a:bodyPr wrap="square" rtlCol="0">
            <a:spAutoFit/>
          </a:bodyPr>
          <a:lstStyle/>
          <a:p>
            <a:r>
              <a:rPr lang="fr-FR" sz="1400"/>
              <a:t>Source: Genus website https://www.genusplc.com/</a:t>
            </a:r>
            <a:endParaRPr lang="fr-FR" sz="1400" dirty="0"/>
          </a:p>
        </p:txBody>
      </p:sp>
    </p:spTree>
    <p:extLst>
      <p:ext uri="{BB962C8B-B14F-4D97-AF65-F5344CB8AC3E}">
        <p14:creationId xmlns:p14="http://schemas.microsoft.com/office/powerpoint/2010/main" val="306786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3A52-6D76-4D2E-92C5-4623FC4DABB2}"/>
              </a:ext>
            </a:extLst>
          </p:cNvPr>
          <p:cNvSpPr>
            <a:spLocks noGrp="1"/>
          </p:cNvSpPr>
          <p:nvPr>
            <p:ph type="title"/>
          </p:nvPr>
        </p:nvSpPr>
        <p:spPr>
          <a:xfrm>
            <a:off x="533400" y="1006413"/>
            <a:ext cx="8229600" cy="838200"/>
          </a:xfrm>
        </p:spPr>
        <p:txBody>
          <a:bodyPr/>
          <a:lstStyle/>
          <a:p>
            <a:r>
              <a:rPr lang="en-US" dirty="0"/>
              <a:t>Genome and big data based breeding not used extensively in public sector and local research firms in Asia</a:t>
            </a:r>
          </a:p>
        </p:txBody>
      </p:sp>
      <p:sp>
        <p:nvSpPr>
          <p:cNvPr id="3" name="Content Placeholder 2">
            <a:extLst>
              <a:ext uri="{FF2B5EF4-FFF2-40B4-BE49-F238E27FC236}">
                <a16:creationId xmlns:a16="http://schemas.microsoft.com/office/drawing/2014/main" id="{708BB57B-1BE5-402C-8995-E43C4BE6970D}"/>
              </a:ext>
            </a:extLst>
          </p:cNvPr>
          <p:cNvSpPr>
            <a:spLocks noGrp="1"/>
          </p:cNvSpPr>
          <p:nvPr>
            <p:ph idx="1"/>
          </p:nvPr>
        </p:nvSpPr>
        <p:spPr>
          <a:xfrm>
            <a:off x="685800" y="2205384"/>
            <a:ext cx="8229600" cy="3611563"/>
          </a:xfrm>
        </p:spPr>
        <p:txBody>
          <a:bodyPr/>
          <a:lstStyle/>
          <a:p>
            <a:pPr marL="0" indent="0">
              <a:buNone/>
            </a:pPr>
            <a:r>
              <a:rPr lang="en-US" dirty="0"/>
              <a:t>Constraints to its use in plant breeding are: </a:t>
            </a:r>
          </a:p>
          <a:p>
            <a:pPr marL="457200" indent="-457200">
              <a:buAutoNum type="arabicPeriod"/>
            </a:pPr>
            <a:r>
              <a:rPr lang="en-US" dirty="0"/>
              <a:t>Narrow gene pool due to limited access to germplasm materials with diverse background.</a:t>
            </a:r>
          </a:p>
          <a:p>
            <a:pPr marL="457200" indent="-457200">
              <a:buAutoNum type="arabicPeriod"/>
            </a:pPr>
            <a:r>
              <a:rPr lang="en-US" dirty="0"/>
              <a:t>Continued dominance of  conventional breeding methods, due to lack of high throughput, high efficiency and automated phenotypic platforms.</a:t>
            </a:r>
          </a:p>
          <a:p>
            <a:pPr marL="457200" indent="-457200">
              <a:buAutoNum type="arabicPeriod"/>
            </a:pPr>
            <a:r>
              <a:rPr lang="en-US" dirty="0"/>
              <a:t>Lack of capabilities in bioinformatics analysis and managing big data.</a:t>
            </a:r>
          </a:p>
          <a:p>
            <a:endParaRPr lang="en-US" dirty="0"/>
          </a:p>
          <a:p>
            <a:pPr marL="0" indent="0">
              <a:buNone/>
            </a:pPr>
            <a:r>
              <a:rPr lang="en-US" sz="2000" dirty="0"/>
              <a:t>Ren Wang 2021 https://www.youtube.com/watch?v=npexYYsnW1k</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A13D08-3450-4C82-8F61-4CFB108D3334}"/>
              </a:ext>
            </a:extLst>
          </p:cNvPr>
          <p:cNvSpPr>
            <a:spLocks noGrp="1"/>
          </p:cNvSpPr>
          <p:nvPr>
            <p:ph type="sldNum" sz="quarter" idx="10"/>
          </p:nvPr>
        </p:nvSpPr>
        <p:spPr/>
        <p:txBody>
          <a:bodyPr/>
          <a:lstStyle/>
          <a:p>
            <a:fld id="{DA4EA3D9-F4BD-43EB-BCC9-1D07ADE390A9}" type="slidenum">
              <a:rPr lang="en-US" smtClean="0">
                <a:solidFill>
                  <a:srgbClr val="848589"/>
                </a:solidFill>
              </a:rPr>
              <a:pPr/>
              <a:t>13</a:t>
            </a:fld>
            <a:endParaRPr lang="en-US" dirty="0">
              <a:solidFill>
                <a:srgbClr val="848589"/>
              </a:solidFill>
            </a:endParaRPr>
          </a:p>
        </p:txBody>
      </p:sp>
    </p:spTree>
    <p:extLst>
      <p:ext uri="{BB962C8B-B14F-4D97-AF65-F5344CB8AC3E}">
        <p14:creationId xmlns:p14="http://schemas.microsoft.com/office/powerpoint/2010/main" val="65874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EBD0-9D00-4B4C-85B9-7D2D417751D9}"/>
              </a:ext>
            </a:extLst>
          </p:cNvPr>
          <p:cNvSpPr>
            <a:spLocks noGrp="1"/>
          </p:cNvSpPr>
          <p:nvPr>
            <p:ph type="title"/>
          </p:nvPr>
        </p:nvSpPr>
        <p:spPr>
          <a:xfrm>
            <a:off x="685800" y="914400"/>
            <a:ext cx="8229600" cy="838200"/>
          </a:xfrm>
        </p:spPr>
        <p:txBody>
          <a:bodyPr/>
          <a:lstStyle/>
          <a:p>
            <a:pPr marL="0" indent="0">
              <a:buNone/>
            </a:pPr>
            <a:br>
              <a:rPr lang="en-US" sz="2400" dirty="0">
                <a:solidFill>
                  <a:schemeClr val="tx2"/>
                </a:solidFill>
              </a:rPr>
            </a:br>
            <a:br>
              <a:rPr lang="en-US" sz="2400" dirty="0">
                <a:solidFill>
                  <a:schemeClr val="tx2"/>
                </a:solidFill>
              </a:rPr>
            </a:br>
            <a:br>
              <a:rPr lang="en-US" sz="2400" dirty="0">
                <a:solidFill>
                  <a:schemeClr val="tx2"/>
                </a:solidFill>
              </a:rPr>
            </a:br>
            <a:r>
              <a:rPr lang="en-US" sz="2400" dirty="0">
                <a:solidFill>
                  <a:schemeClr val="tx2"/>
                </a:solidFill>
              </a:rPr>
              <a:t>CRISPR and other Gene editing tools are being used extensively in research, but no gene-edited crops approved for commercial use in Asia yet</a:t>
            </a:r>
          </a:p>
        </p:txBody>
      </p:sp>
      <p:sp>
        <p:nvSpPr>
          <p:cNvPr id="3" name="Content Placeholder 2">
            <a:extLst>
              <a:ext uri="{FF2B5EF4-FFF2-40B4-BE49-F238E27FC236}">
                <a16:creationId xmlns:a16="http://schemas.microsoft.com/office/drawing/2014/main" id="{F9350F28-5C63-48E2-B284-2227619E22C9}"/>
              </a:ext>
            </a:extLst>
          </p:cNvPr>
          <p:cNvSpPr>
            <a:spLocks noGrp="1"/>
          </p:cNvSpPr>
          <p:nvPr>
            <p:ph idx="1"/>
          </p:nvPr>
        </p:nvSpPr>
        <p:spPr>
          <a:xfrm>
            <a:off x="483793" y="1828800"/>
            <a:ext cx="8229600" cy="4068763"/>
          </a:xfrm>
        </p:spPr>
        <p:txBody>
          <a:bodyPr/>
          <a:lstStyle/>
          <a:p>
            <a:endParaRPr lang="en-US" dirty="0"/>
          </a:p>
        </p:txBody>
      </p:sp>
      <p:sp>
        <p:nvSpPr>
          <p:cNvPr id="4" name="Slide Number Placeholder 3">
            <a:extLst>
              <a:ext uri="{FF2B5EF4-FFF2-40B4-BE49-F238E27FC236}">
                <a16:creationId xmlns:a16="http://schemas.microsoft.com/office/drawing/2014/main" id="{1087E7A8-0CAE-4CE5-A56C-FBAD74358BF5}"/>
              </a:ext>
            </a:extLst>
          </p:cNvPr>
          <p:cNvSpPr>
            <a:spLocks noGrp="1"/>
          </p:cNvSpPr>
          <p:nvPr>
            <p:ph type="sldNum" sz="quarter" idx="10"/>
          </p:nvPr>
        </p:nvSpPr>
        <p:spPr/>
        <p:txBody>
          <a:bodyPr/>
          <a:lstStyle/>
          <a:p>
            <a:fld id="{DA4EA3D9-F4BD-43EB-BCC9-1D07ADE390A9}" type="slidenum">
              <a:rPr lang="en-US" smtClean="0">
                <a:solidFill>
                  <a:srgbClr val="848589"/>
                </a:solidFill>
              </a:rPr>
              <a:pPr/>
              <a:t>14</a:t>
            </a:fld>
            <a:endParaRPr lang="en-US" dirty="0">
              <a:solidFill>
                <a:srgbClr val="848589"/>
              </a:solidFill>
            </a:endParaRPr>
          </a:p>
        </p:txBody>
      </p:sp>
    </p:spTree>
    <p:extLst>
      <p:ext uri="{BB962C8B-B14F-4D97-AF65-F5344CB8AC3E}">
        <p14:creationId xmlns:p14="http://schemas.microsoft.com/office/powerpoint/2010/main" val="254844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E159D-BB8A-44C9-944F-D35925108365}"/>
              </a:ext>
            </a:extLst>
          </p:cNvPr>
          <p:cNvSpPr>
            <a:spLocks noGrp="1"/>
          </p:cNvSpPr>
          <p:nvPr>
            <p:ph type="ctrTitle"/>
          </p:nvPr>
        </p:nvSpPr>
        <p:spPr/>
        <p:txBody>
          <a:bodyPr/>
          <a:lstStyle/>
          <a:p>
            <a:r>
              <a:rPr lang="en-US" dirty="0"/>
              <a:t>Future use of new tools in conventional breeding, GMOs and gene-editing in Asian agriculture</a:t>
            </a:r>
          </a:p>
        </p:txBody>
      </p:sp>
      <p:sp>
        <p:nvSpPr>
          <p:cNvPr id="6" name="Subtitle 5">
            <a:extLst>
              <a:ext uri="{FF2B5EF4-FFF2-40B4-BE49-F238E27FC236}">
                <a16:creationId xmlns:a16="http://schemas.microsoft.com/office/drawing/2014/main" id="{B9C51D2F-3F51-4F82-B898-7F48A38B141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A7803CE-2333-4359-86F2-285EE25D3862}"/>
              </a:ext>
            </a:extLst>
          </p:cNvPr>
          <p:cNvSpPr>
            <a:spLocks noGrp="1"/>
          </p:cNvSpPr>
          <p:nvPr>
            <p:ph type="sldNum" sz="quarter" idx="4294967295"/>
          </p:nvPr>
        </p:nvSpPr>
        <p:spPr>
          <a:xfrm>
            <a:off x="7010400" y="6245225"/>
            <a:ext cx="2133600" cy="476250"/>
          </a:xfrm>
        </p:spPr>
        <p:txBody>
          <a:bodyPr/>
          <a:lstStyle/>
          <a:p>
            <a:fld id="{DA4EA3D9-F4BD-43EB-BCC9-1D07ADE390A9}" type="slidenum">
              <a:rPr lang="en-US" smtClean="0">
                <a:solidFill>
                  <a:srgbClr val="848589"/>
                </a:solidFill>
              </a:rPr>
              <a:pPr/>
              <a:t>15</a:t>
            </a:fld>
            <a:endParaRPr lang="en-US" dirty="0">
              <a:solidFill>
                <a:srgbClr val="848589"/>
              </a:solidFill>
            </a:endParaRPr>
          </a:p>
        </p:txBody>
      </p:sp>
    </p:spTree>
    <p:extLst>
      <p:ext uri="{BB962C8B-B14F-4D97-AF65-F5344CB8AC3E}">
        <p14:creationId xmlns:p14="http://schemas.microsoft.com/office/powerpoint/2010/main" val="215973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B1CF-B98C-40B4-AFE3-1CBC4C968711}"/>
              </a:ext>
            </a:extLst>
          </p:cNvPr>
          <p:cNvSpPr>
            <a:spLocks noGrp="1"/>
          </p:cNvSpPr>
          <p:nvPr>
            <p:ph type="title"/>
          </p:nvPr>
        </p:nvSpPr>
        <p:spPr/>
        <p:txBody>
          <a:bodyPr/>
          <a:lstStyle/>
          <a:p>
            <a:r>
              <a:rPr lang="en-US" dirty="0"/>
              <a:t>Modern breeding technology is likely to have an important impact in this decade </a:t>
            </a:r>
          </a:p>
        </p:txBody>
      </p:sp>
      <p:sp>
        <p:nvSpPr>
          <p:cNvPr id="3" name="Content Placeholder 2">
            <a:extLst>
              <a:ext uri="{FF2B5EF4-FFF2-40B4-BE49-F238E27FC236}">
                <a16:creationId xmlns:a16="http://schemas.microsoft.com/office/drawing/2014/main" id="{FC94A110-C719-4499-A19C-5C5F64A01F53}"/>
              </a:ext>
            </a:extLst>
          </p:cNvPr>
          <p:cNvSpPr>
            <a:spLocks noGrp="1"/>
          </p:cNvSpPr>
          <p:nvPr>
            <p:ph idx="1"/>
          </p:nvPr>
        </p:nvSpPr>
        <p:spPr/>
        <p:txBody>
          <a:bodyPr/>
          <a:lstStyle/>
          <a:p>
            <a:r>
              <a:rPr lang="en-US" dirty="0"/>
              <a:t>Private plant and animal breeding will expand the use these techniques </a:t>
            </a:r>
          </a:p>
          <a:p>
            <a:pPr lvl="1"/>
            <a:r>
              <a:rPr lang="en-US" dirty="0"/>
              <a:t>Hybrids like maize and rice and GMOs like cotton but not self pollinated crops like wheat and most rice.</a:t>
            </a:r>
          </a:p>
          <a:p>
            <a:pPr lvl="1"/>
            <a:r>
              <a:rPr lang="en-US" dirty="0"/>
              <a:t>They will benefit from public research on genomics and advances in I.T.</a:t>
            </a:r>
          </a:p>
          <a:p>
            <a:pPr lvl="1"/>
            <a:r>
              <a:rPr lang="en-US" dirty="0"/>
              <a:t>Smaller, local firms will benefit from training and linkages with national and international genomics programs</a:t>
            </a:r>
          </a:p>
          <a:p>
            <a:pPr lvl="1"/>
            <a:r>
              <a:rPr lang="en-US" dirty="0"/>
              <a:t>Not limited by GMO regulations </a:t>
            </a:r>
          </a:p>
          <a:p>
            <a:r>
              <a:rPr lang="en-US" dirty="0"/>
              <a:t>Public sector breeding programs likely to grow rapidly in Asia due to public investments in research on genomics and application of big data. </a:t>
            </a:r>
          </a:p>
          <a:p>
            <a:pPr lvl="1"/>
            <a:r>
              <a:rPr lang="en-US" dirty="0"/>
              <a:t>Public sector breeders don’t want to deal with the GMO regulations </a:t>
            </a:r>
          </a:p>
          <a:p>
            <a:pPr lvl="1"/>
            <a:r>
              <a:rPr lang="en-US" dirty="0"/>
              <a:t>India and China have major national programs</a:t>
            </a:r>
          </a:p>
          <a:p>
            <a:pPr lvl="1"/>
            <a:r>
              <a:rPr lang="en-US" dirty="0"/>
              <a:t>CGIAR centers are promoting it through out Asia</a:t>
            </a:r>
          </a:p>
          <a:p>
            <a:pPr lvl="1"/>
            <a:endParaRPr lang="en-US" dirty="0"/>
          </a:p>
          <a:p>
            <a:endParaRPr lang="en-US" dirty="0"/>
          </a:p>
        </p:txBody>
      </p:sp>
      <p:sp>
        <p:nvSpPr>
          <p:cNvPr id="4" name="Slide Number Placeholder 3">
            <a:extLst>
              <a:ext uri="{FF2B5EF4-FFF2-40B4-BE49-F238E27FC236}">
                <a16:creationId xmlns:a16="http://schemas.microsoft.com/office/drawing/2014/main" id="{BB4FD25D-4627-4303-915A-AE4B3E1BAE4F}"/>
              </a:ext>
            </a:extLst>
          </p:cNvPr>
          <p:cNvSpPr>
            <a:spLocks noGrp="1"/>
          </p:cNvSpPr>
          <p:nvPr>
            <p:ph type="sldNum" sz="quarter" idx="10"/>
          </p:nvPr>
        </p:nvSpPr>
        <p:spPr/>
        <p:txBody>
          <a:bodyPr/>
          <a:lstStyle/>
          <a:p>
            <a:fld id="{DA4EA3D9-F4BD-43EB-BCC9-1D07ADE390A9}" type="slidenum">
              <a:rPr lang="en-US" smtClean="0">
                <a:solidFill>
                  <a:srgbClr val="848589"/>
                </a:solidFill>
              </a:rPr>
              <a:pPr/>
              <a:t>16</a:t>
            </a:fld>
            <a:endParaRPr lang="en-US" dirty="0">
              <a:solidFill>
                <a:srgbClr val="848589"/>
              </a:solidFill>
            </a:endParaRPr>
          </a:p>
        </p:txBody>
      </p:sp>
    </p:spTree>
    <p:extLst>
      <p:ext uri="{BB962C8B-B14F-4D97-AF65-F5344CB8AC3E}">
        <p14:creationId xmlns:p14="http://schemas.microsoft.com/office/powerpoint/2010/main" val="398671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2D1A-43D2-4661-9F23-67D026D9D243}"/>
              </a:ext>
            </a:extLst>
          </p:cNvPr>
          <p:cNvSpPr>
            <a:spLocks noGrp="1"/>
          </p:cNvSpPr>
          <p:nvPr>
            <p:ph type="title"/>
          </p:nvPr>
        </p:nvSpPr>
        <p:spPr/>
        <p:txBody>
          <a:bodyPr/>
          <a:lstStyle/>
          <a:p>
            <a:r>
              <a:rPr lang="en-US" sz="2400" dirty="0"/>
              <a:t>The Chinese government has made major investments to strengthen genomics capacity in China and globally.  </a:t>
            </a:r>
          </a:p>
        </p:txBody>
      </p:sp>
      <p:sp>
        <p:nvSpPr>
          <p:cNvPr id="4" name="Slide Number Placeholder 3">
            <a:extLst>
              <a:ext uri="{FF2B5EF4-FFF2-40B4-BE49-F238E27FC236}">
                <a16:creationId xmlns:a16="http://schemas.microsoft.com/office/drawing/2014/main" id="{2DEA8CBF-8A30-4E25-AD51-D02777D37BC7}"/>
              </a:ext>
            </a:extLst>
          </p:cNvPr>
          <p:cNvSpPr>
            <a:spLocks noGrp="1"/>
          </p:cNvSpPr>
          <p:nvPr>
            <p:ph type="sldNum" sz="quarter" idx="10"/>
          </p:nvPr>
        </p:nvSpPr>
        <p:spPr/>
        <p:txBody>
          <a:bodyPr/>
          <a:lstStyle/>
          <a:p>
            <a:fld id="{DA4EA3D9-F4BD-43EB-BCC9-1D07ADE390A9}" type="slidenum">
              <a:rPr lang="en-US" smtClean="0">
                <a:solidFill>
                  <a:srgbClr val="848589"/>
                </a:solidFill>
              </a:rPr>
              <a:pPr/>
              <a:t>17</a:t>
            </a:fld>
            <a:endParaRPr lang="en-US" dirty="0">
              <a:solidFill>
                <a:srgbClr val="848589"/>
              </a:solidFill>
            </a:endParaRPr>
          </a:p>
        </p:txBody>
      </p:sp>
      <p:sp>
        <p:nvSpPr>
          <p:cNvPr id="10" name="Content Placeholder 9">
            <a:extLst>
              <a:ext uri="{FF2B5EF4-FFF2-40B4-BE49-F238E27FC236}">
                <a16:creationId xmlns:a16="http://schemas.microsoft.com/office/drawing/2014/main" id="{A45ED4DE-0403-4C1C-8E48-B733671623E6}"/>
              </a:ext>
            </a:extLst>
          </p:cNvPr>
          <p:cNvSpPr>
            <a:spLocks noGrp="1"/>
          </p:cNvSpPr>
          <p:nvPr>
            <p:ph idx="1"/>
          </p:nvPr>
        </p:nvSpPr>
        <p:spPr>
          <a:xfrm>
            <a:off x="533400" y="1447800"/>
            <a:ext cx="8229600" cy="4525963"/>
          </a:xfrm>
        </p:spPr>
        <p: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New China National Gene Bank in Shenzhen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dirty="0"/>
          </a:p>
        </p:txBody>
      </p:sp>
      <p:pic>
        <p:nvPicPr>
          <p:cNvPr id="7" name="Picture 6">
            <a:extLst>
              <a:ext uri="{FF2B5EF4-FFF2-40B4-BE49-F238E27FC236}">
                <a16:creationId xmlns:a16="http://schemas.microsoft.com/office/drawing/2014/main" id="{7D5ACE31-31A2-43DC-A82B-009060CF1108}"/>
              </a:ext>
            </a:extLst>
          </p:cNvPr>
          <p:cNvPicPr>
            <a:picLocks noChangeAspect="1"/>
          </p:cNvPicPr>
          <p:nvPr/>
        </p:nvPicPr>
        <p:blipFill>
          <a:blip r:embed="rId3"/>
          <a:stretch>
            <a:fillRect/>
          </a:stretch>
        </p:blipFill>
        <p:spPr>
          <a:xfrm>
            <a:off x="1752600" y="1905000"/>
            <a:ext cx="5638800" cy="3124199"/>
          </a:xfrm>
          <a:prstGeom prst="rect">
            <a:avLst/>
          </a:prstGeom>
        </p:spPr>
      </p:pic>
    </p:spTree>
    <p:extLst>
      <p:ext uri="{BB962C8B-B14F-4D97-AF65-F5344CB8AC3E}">
        <p14:creationId xmlns:p14="http://schemas.microsoft.com/office/powerpoint/2010/main" val="25773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6BF1-C91B-450F-9CBF-0583AF11933F}"/>
              </a:ext>
            </a:extLst>
          </p:cNvPr>
          <p:cNvSpPr>
            <a:spLocks noGrp="1"/>
          </p:cNvSpPr>
          <p:nvPr>
            <p:ph type="title"/>
          </p:nvPr>
        </p:nvSpPr>
        <p:spPr>
          <a:xfrm>
            <a:off x="457200" y="914400"/>
            <a:ext cx="8229600" cy="838200"/>
          </a:xfrm>
        </p:spPr>
        <p:txBody>
          <a:bodyPr/>
          <a:lstStyle/>
          <a:p>
            <a:r>
              <a:rPr lang="en-US" sz="2800" dirty="0"/>
              <a:t>It partners with BGI, world’s largest genome sequencing company. Headquarters Shenzhen, China – labs and offices global </a:t>
            </a:r>
          </a:p>
        </p:txBody>
      </p:sp>
      <p:sp>
        <p:nvSpPr>
          <p:cNvPr id="4" name="Slide Number Placeholder 3">
            <a:extLst>
              <a:ext uri="{FF2B5EF4-FFF2-40B4-BE49-F238E27FC236}">
                <a16:creationId xmlns:a16="http://schemas.microsoft.com/office/drawing/2014/main" id="{1691D095-A225-4898-8FC9-15037CEB2082}"/>
              </a:ext>
            </a:extLst>
          </p:cNvPr>
          <p:cNvSpPr>
            <a:spLocks noGrp="1"/>
          </p:cNvSpPr>
          <p:nvPr>
            <p:ph type="sldNum" sz="quarter" idx="10"/>
          </p:nvPr>
        </p:nvSpPr>
        <p:spPr/>
        <p:txBody>
          <a:bodyPr/>
          <a:lstStyle/>
          <a:p>
            <a:fld id="{DA4EA3D9-F4BD-43EB-BCC9-1D07ADE390A9}" type="slidenum">
              <a:rPr lang="en-US" smtClean="0">
                <a:solidFill>
                  <a:srgbClr val="848589"/>
                </a:solidFill>
              </a:rPr>
              <a:pPr/>
              <a:t>18</a:t>
            </a:fld>
            <a:endParaRPr lang="en-US" dirty="0">
              <a:solidFill>
                <a:srgbClr val="848589"/>
              </a:solidFill>
            </a:endParaRPr>
          </a:p>
        </p:txBody>
      </p:sp>
      <p:pic>
        <p:nvPicPr>
          <p:cNvPr id="1026" name="Picture 2" descr="Offices and Laboratories">
            <a:extLst>
              <a:ext uri="{FF2B5EF4-FFF2-40B4-BE49-F238E27FC236}">
                <a16:creationId xmlns:a16="http://schemas.microsoft.com/office/drawing/2014/main" id="{5137B15B-C7CF-4981-9FAB-B62DC26635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7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D945-71EE-4491-9FDD-E62E9991AD13}"/>
              </a:ext>
            </a:extLst>
          </p:cNvPr>
          <p:cNvSpPr>
            <a:spLocks noGrp="1"/>
          </p:cNvSpPr>
          <p:nvPr>
            <p:ph type="title"/>
          </p:nvPr>
        </p:nvSpPr>
        <p:spPr/>
        <p:txBody>
          <a:bodyPr/>
          <a:lstStyle/>
          <a:p>
            <a:r>
              <a:rPr lang="en-US" dirty="0"/>
              <a:t>Partnership between BGI and CNGB will strengthen conventional  breeding </a:t>
            </a:r>
          </a:p>
        </p:txBody>
      </p:sp>
      <p:sp>
        <p:nvSpPr>
          <p:cNvPr id="3" name="Content Placeholder 2">
            <a:extLst>
              <a:ext uri="{FF2B5EF4-FFF2-40B4-BE49-F238E27FC236}">
                <a16:creationId xmlns:a16="http://schemas.microsoft.com/office/drawing/2014/main" id="{67989746-73A8-49E4-A393-0C7FBEEE1557}"/>
              </a:ext>
            </a:extLst>
          </p:cNvPr>
          <p:cNvSpPr>
            <a:spLocks noGrp="1"/>
          </p:cNvSpPr>
          <p:nvPr>
            <p:ph idx="1"/>
          </p:nvPr>
        </p:nvSpPr>
        <p:spPr/>
        <p:txBody>
          <a:bodyPr/>
          <a:lstStyle/>
          <a:p>
            <a:r>
              <a:rPr lang="en-US" dirty="0"/>
              <a:t>Digitalization of crop germplasm material to develop digital sequencing information platforms with big data which are publicly available</a:t>
            </a:r>
          </a:p>
          <a:p>
            <a:endParaRPr lang="en-US" dirty="0"/>
          </a:p>
          <a:p>
            <a:r>
              <a:rPr lang="en-US" dirty="0"/>
              <a:t>Provide high throughput and low-cost sequencing and data mining/analyses services while building data analyses capabilities of breeders</a:t>
            </a:r>
          </a:p>
          <a:p>
            <a:endParaRPr lang="en-US" dirty="0"/>
          </a:p>
          <a:p>
            <a:r>
              <a:rPr lang="en-US" dirty="0"/>
              <a:t>Sequencing and bioinformatics support to high throughput phenotyping platform – combining genotyping with phenotyping.</a:t>
            </a:r>
          </a:p>
        </p:txBody>
      </p:sp>
      <p:sp>
        <p:nvSpPr>
          <p:cNvPr id="4" name="Slide Number Placeholder 3">
            <a:extLst>
              <a:ext uri="{FF2B5EF4-FFF2-40B4-BE49-F238E27FC236}">
                <a16:creationId xmlns:a16="http://schemas.microsoft.com/office/drawing/2014/main" id="{6DBC4FA6-0C06-4D9C-87FD-8E1CE2F30F01}"/>
              </a:ext>
            </a:extLst>
          </p:cNvPr>
          <p:cNvSpPr>
            <a:spLocks noGrp="1"/>
          </p:cNvSpPr>
          <p:nvPr>
            <p:ph type="sldNum" sz="quarter" idx="10"/>
          </p:nvPr>
        </p:nvSpPr>
        <p:spPr/>
        <p:txBody>
          <a:bodyPr/>
          <a:lstStyle/>
          <a:p>
            <a:fld id="{DA4EA3D9-F4BD-43EB-BCC9-1D07ADE390A9}" type="slidenum">
              <a:rPr lang="en-US" smtClean="0">
                <a:solidFill>
                  <a:srgbClr val="848589"/>
                </a:solidFill>
              </a:rPr>
              <a:pPr/>
              <a:t>19</a:t>
            </a:fld>
            <a:endParaRPr lang="en-US" dirty="0">
              <a:solidFill>
                <a:srgbClr val="848589"/>
              </a:solidFill>
            </a:endParaRPr>
          </a:p>
        </p:txBody>
      </p:sp>
    </p:spTree>
    <p:extLst>
      <p:ext uri="{BB962C8B-B14F-4D97-AF65-F5344CB8AC3E}">
        <p14:creationId xmlns:p14="http://schemas.microsoft.com/office/powerpoint/2010/main" val="306275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74AC-DDB7-4E79-B7D4-CFDE65C20CA8}"/>
              </a:ext>
            </a:extLst>
          </p:cNvPr>
          <p:cNvSpPr>
            <a:spLocks noGrp="1"/>
          </p:cNvSpPr>
          <p:nvPr>
            <p:ph type="title"/>
          </p:nvPr>
        </p:nvSpPr>
        <p:spPr>
          <a:xfrm>
            <a:off x="457200" y="808037"/>
            <a:ext cx="8229600" cy="838200"/>
          </a:xfrm>
        </p:spPr>
        <p:txBody>
          <a:bodyPr/>
          <a:lstStyle/>
          <a:p>
            <a:r>
              <a:rPr lang="en-US" dirty="0"/>
              <a:t>Can advances in biology transform Asian agriculture? Challenges are large</a:t>
            </a:r>
            <a:br>
              <a:rPr lang="en-US" dirty="0"/>
            </a:br>
            <a:endParaRPr lang="en-US" dirty="0"/>
          </a:p>
        </p:txBody>
      </p:sp>
      <p:sp>
        <p:nvSpPr>
          <p:cNvPr id="3" name="Content Placeholder 2">
            <a:extLst>
              <a:ext uri="{FF2B5EF4-FFF2-40B4-BE49-F238E27FC236}">
                <a16:creationId xmlns:a16="http://schemas.microsoft.com/office/drawing/2014/main" id="{0C0A1085-68DF-488C-BC8C-FF46D5BB8486}"/>
              </a:ext>
            </a:extLst>
          </p:cNvPr>
          <p:cNvSpPr>
            <a:spLocks noGrp="1"/>
          </p:cNvSpPr>
          <p:nvPr>
            <p:ph idx="1"/>
          </p:nvPr>
        </p:nvSpPr>
        <p:spPr>
          <a:xfrm>
            <a:off x="838200" y="1828800"/>
            <a:ext cx="8229600" cy="4525963"/>
          </a:xfrm>
        </p:spPr>
        <p:txBody>
          <a:bodyPr/>
          <a:lstStyle/>
          <a:p>
            <a:r>
              <a:rPr lang="en-US" dirty="0"/>
              <a:t>Food production </a:t>
            </a:r>
          </a:p>
          <a:p>
            <a:pPr lvl="1"/>
            <a:r>
              <a:rPr lang="en-US" dirty="0"/>
              <a:t>Productivity growth </a:t>
            </a:r>
          </a:p>
          <a:p>
            <a:pPr lvl="1"/>
            <a:r>
              <a:rPr lang="en-US" dirty="0"/>
              <a:t>Crises – </a:t>
            </a:r>
          </a:p>
          <a:p>
            <a:pPr lvl="2"/>
            <a:r>
              <a:rPr lang="en-US" dirty="0"/>
              <a:t>Biological -Africa Swine Fever, corn stalk borer, fall armyworm, wheat rust</a:t>
            </a:r>
          </a:p>
          <a:p>
            <a:pPr lvl="2"/>
            <a:r>
              <a:rPr lang="en-US" dirty="0"/>
              <a:t>Abiotic - extreme weather</a:t>
            </a:r>
          </a:p>
          <a:p>
            <a:pPr lvl="1"/>
            <a:r>
              <a:rPr lang="en-US" dirty="0"/>
              <a:t>Climate change – global warming and drying slowing yield growth </a:t>
            </a:r>
          </a:p>
          <a:p>
            <a:r>
              <a:rPr lang="en-US" dirty="0"/>
              <a:t>Improved nutrition - </a:t>
            </a:r>
          </a:p>
          <a:p>
            <a:r>
              <a:rPr lang="en-US" dirty="0"/>
              <a:t>Pollution from agriculture and GHG emissions</a:t>
            </a:r>
            <a:r>
              <a:rPr lang="en-US" dirty="0">
                <a:highlight>
                  <a:srgbClr val="FFFF00"/>
                </a:highlight>
              </a:rPr>
              <a:t> </a:t>
            </a:r>
          </a:p>
          <a:p>
            <a:r>
              <a:rPr lang="en-US" dirty="0"/>
              <a:t>Biomass to substitute for fossil resources for energy, chemicals, plastics, medicines </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D99521E1-3A02-4533-90C1-AD8936F672F3}"/>
              </a:ext>
            </a:extLst>
          </p:cNvPr>
          <p:cNvSpPr>
            <a:spLocks noGrp="1"/>
          </p:cNvSpPr>
          <p:nvPr>
            <p:ph type="sldNum" sz="quarter" idx="10"/>
          </p:nvPr>
        </p:nvSpPr>
        <p:spPr/>
        <p:txBody>
          <a:bodyPr/>
          <a:lstStyle/>
          <a:p>
            <a:fld id="{DA4EA3D9-F4BD-43EB-BCC9-1D07ADE390A9}" type="slidenum">
              <a:rPr lang="en-US" smtClean="0">
                <a:solidFill>
                  <a:srgbClr val="848589"/>
                </a:solidFill>
              </a:rPr>
              <a:pPr/>
              <a:t>2</a:t>
            </a:fld>
            <a:endParaRPr lang="en-US" dirty="0">
              <a:solidFill>
                <a:srgbClr val="848589"/>
              </a:solidFill>
            </a:endParaRPr>
          </a:p>
        </p:txBody>
      </p:sp>
    </p:spTree>
    <p:extLst>
      <p:ext uri="{BB962C8B-B14F-4D97-AF65-F5344CB8AC3E}">
        <p14:creationId xmlns:p14="http://schemas.microsoft.com/office/powerpoint/2010/main" val="84638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9131-E9FE-4B25-87B0-08BE254F2F84}"/>
              </a:ext>
            </a:extLst>
          </p:cNvPr>
          <p:cNvSpPr>
            <a:spLocks noGrp="1"/>
          </p:cNvSpPr>
          <p:nvPr>
            <p:ph type="title"/>
          </p:nvPr>
        </p:nvSpPr>
        <p:spPr/>
        <p:txBody>
          <a:bodyPr/>
          <a:lstStyle/>
          <a:p>
            <a:r>
              <a:rPr lang="en-US" dirty="0"/>
              <a:t>Genomics and big data likely to increase  Indian public and private breeding &amp; impacts </a:t>
            </a:r>
          </a:p>
        </p:txBody>
      </p:sp>
      <p:sp>
        <p:nvSpPr>
          <p:cNvPr id="3" name="Content Placeholder 2">
            <a:extLst>
              <a:ext uri="{FF2B5EF4-FFF2-40B4-BE49-F238E27FC236}">
                <a16:creationId xmlns:a16="http://schemas.microsoft.com/office/drawing/2014/main" id="{4CD7092A-C35E-428E-BF8E-0DDFC22CF99E}"/>
              </a:ext>
            </a:extLst>
          </p:cNvPr>
          <p:cNvSpPr>
            <a:spLocks noGrp="1"/>
          </p:cNvSpPr>
          <p:nvPr>
            <p:ph idx="1"/>
          </p:nvPr>
        </p:nvSpPr>
        <p:spPr>
          <a:xfrm>
            <a:off x="457200" y="1428108"/>
            <a:ext cx="8229600" cy="4525963"/>
          </a:xfrm>
        </p:spPr>
        <p:txBody>
          <a:bodyPr/>
          <a:lstStyle/>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ICAR-BMGF project </a:t>
            </a:r>
            <a:r>
              <a:rPr lang="en-US" sz="2000" dirty="0">
                <a:effectLst/>
                <a:latin typeface="Calibri" panose="020F0502020204030204" pitchFamily="34" charset="0"/>
                <a:ea typeface="Calibri" panose="020F0502020204030204" pitchFamily="34" charset="0"/>
                <a:cs typeface="Times New Roman" panose="02020603050405020304" pitchFamily="18" charset="0"/>
              </a:rPr>
              <a:t> to modernize</a:t>
            </a:r>
            <a:r>
              <a:rPr lang="en-US" sz="2000" dirty="0">
                <a:latin typeface="Calibri" panose="020F0502020204030204" pitchFamily="34" charset="0"/>
                <a:ea typeface="Calibri" panose="020F0502020204030204" pitchFamily="34" charset="0"/>
                <a:cs typeface="Times New Roman" panose="02020603050405020304" pitchFamily="18" charset="0"/>
              </a:rPr>
              <a:t> Indian plant breeding genomics and big data started in 2019</a:t>
            </a:r>
          </a:p>
          <a:p>
            <a:r>
              <a:rPr lang="en-US" sz="2000" dirty="0">
                <a:latin typeface="Calibri" panose="020F0502020204030204" pitchFamily="34" charset="0"/>
                <a:ea typeface="Calibri" panose="020F0502020204030204" pitchFamily="34" charset="0"/>
                <a:cs typeface="Times New Roman" panose="02020603050405020304" pitchFamily="18" charset="0"/>
              </a:rPr>
              <a:t>ICRISAT is leading a major chickpea genomic sequencing program and Indian scientists are linked up with IRRI’s rice genomics program and CIMMYT’s maize genomics.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the Ministry of Science and Technology’s (MOST) Department of Biotechnology (DBT) supports programs d</a:t>
            </a:r>
            <a:r>
              <a:rPr lang="en-US" sz="2000" dirty="0">
                <a:effectLst/>
                <a:latin typeface="Calibri" panose="020F0502020204030204" pitchFamily="34" charset="0"/>
                <a:ea typeface="Calibri" panose="020F0502020204030204" pitchFamily="34" charset="0"/>
                <a:cs typeface="Times New Roman" panose="02020603050405020304" pitchFamily="18" charset="0"/>
              </a:rPr>
              <a:t>evelo</a:t>
            </a:r>
            <a:r>
              <a:rPr lang="en-US" sz="2000" dirty="0">
                <a:latin typeface="Calibri" panose="020F0502020204030204" pitchFamily="34" charset="0"/>
                <a:ea typeface="Calibri" panose="020F0502020204030204" pitchFamily="34" charset="0"/>
                <a:cs typeface="Times New Roman" panose="02020603050405020304" pitchFamily="18" charset="0"/>
              </a:rPr>
              <a:t>ping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of genome-wide analysis and engineering technologies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 Private firms already benefitting from improved knowledge about pearl millet, sorghum, maize, rice and perhaps chickpea genomes </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These crops are attractive because hybrid seeds are important (except chickpea)</a:t>
            </a:r>
          </a:p>
          <a:p>
            <a:pPr lvl="1"/>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E5E0A227-B1AB-44EA-942C-68A41E05BCA4}"/>
              </a:ext>
            </a:extLst>
          </p:cNvPr>
          <p:cNvSpPr>
            <a:spLocks noGrp="1"/>
          </p:cNvSpPr>
          <p:nvPr>
            <p:ph type="sldNum" sz="quarter" idx="10"/>
          </p:nvPr>
        </p:nvSpPr>
        <p:spPr/>
        <p:txBody>
          <a:bodyPr/>
          <a:lstStyle/>
          <a:p>
            <a:fld id="{DA4EA3D9-F4BD-43EB-BCC9-1D07ADE390A9}" type="slidenum">
              <a:rPr lang="en-US" smtClean="0">
                <a:solidFill>
                  <a:srgbClr val="848589"/>
                </a:solidFill>
              </a:rPr>
              <a:pPr/>
              <a:t>20</a:t>
            </a:fld>
            <a:endParaRPr lang="en-US" dirty="0">
              <a:solidFill>
                <a:srgbClr val="848589"/>
              </a:solidFill>
            </a:endParaRPr>
          </a:p>
        </p:txBody>
      </p:sp>
    </p:spTree>
    <p:extLst>
      <p:ext uri="{BB962C8B-B14F-4D97-AF65-F5344CB8AC3E}">
        <p14:creationId xmlns:p14="http://schemas.microsoft.com/office/powerpoint/2010/main" val="51590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6CD7-020F-421E-BE2B-2AD2A28DF13E}"/>
              </a:ext>
            </a:extLst>
          </p:cNvPr>
          <p:cNvSpPr>
            <a:spLocks noGrp="1"/>
          </p:cNvSpPr>
          <p:nvPr>
            <p:ph type="title"/>
          </p:nvPr>
        </p:nvSpPr>
        <p:spPr>
          <a:xfrm>
            <a:off x="486310" y="835935"/>
            <a:ext cx="8229600" cy="838200"/>
          </a:xfrm>
        </p:spPr>
        <p:txBody>
          <a:bodyPr/>
          <a:lstStyle/>
          <a:p>
            <a:r>
              <a:rPr lang="en-US" sz="2800" dirty="0"/>
              <a:t>Asian countries who do not have major government programs on genomics can access training and genomic information &amp; tools through:  </a:t>
            </a:r>
          </a:p>
        </p:txBody>
      </p:sp>
      <p:sp>
        <p:nvSpPr>
          <p:cNvPr id="3" name="Content Placeholder 2">
            <a:extLst>
              <a:ext uri="{FF2B5EF4-FFF2-40B4-BE49-F238E27FC236}">
                <a16:creationId xmlns:a16="http://schemas.microsoft.com/office/drawing/2014/main" id="{A1F21771-C8CB-497D-9CD8-081D3339FFCF}"/>
              </a:ext>
            </a:extLst>
          </p:cNvPr>
          <p:cNvSpPr>
            <a:spLocks noGrp="1"/>
          </p:cNvSpPr>
          <p:nvPr>
            <p:ph idx="1"/>
          </p:nvPr>
        </p:nvSpPr>
        <p:spPr>
          <a:xfrm>
            <a:off x="486310" y="2195512"/>
            <a:ext cx="8229600" cy="4525963"/>
          </a:xfrm>
        </p:spPr>
        <p:txBody>
          <a:bodyPr/>
          <a:lstStyle/>
          <a:p>
            <a:r>
              <a:rPr lang="en-US" dirty="0"/>
              <a:t>BGI and CNGB programs on rice with IRRI and orphan crops with many partners.</a:t>
            </a:r>
          </a:p>
          <a:p>
            <a:pPr marL="0" indent="0">
              <a:buNone/>
            </a:pPr>
            <a:endParaRPr lang="en-US" dirty="0"/>
          </a:p>
          <a:p>
            <a:r>
              <a:rPr lang="en-US" dirty="0"/>
              <a:t>International centers such as IRRI, ICRISAT, CIMMYT, and CIAT for major grain crops</a:t>
            </a:r>
          </a:p>
          <a:p>
            <a:endParaRPr lang="en-US" dirty="0"/>
          </a:p>
          <a:p>
            <a:r>
              <a:rPr lang="en-US" dirty="0"/>
              <a:t>MNCs bring in the technology for crops they are interested in: maize, hybrid rice, soybeans..</a:t>
            </a:r>
          </a:p>
          <a:p>
            <a:endParaRPr lang="en-US" dirty="0"/>
          </a:p>
          <a:p>
            <a:endParaRPr lang="en-US" dirty="0"/>
          </a:p>
        </p:txBody>
      </p:sp>
      <p:sp>
        <p:nvSpPr>
          <p:cNvPr id="4" name="Slide Number Placeholder 3">
            <a:extLst>
              <a:ext uri="{FF2B5EF4-FFF2-40B4-BE49-F238E27FC236}">
                <a16:creationId xmlns:a16="http://schemas.microsoft.com/office/drawing/2014/main" id="{C234AECE-EA0B-4BEA-8C6C-F92F7D128805}"/>
              </a:ext>
            </a:extLst>
          </p:cNvPr>
          <p:cNvSpPr>
            <a:spLocks noGrp="1"/>
          </p:cNvSpPr>
          <p:nvPr>
            <p:ph type="sldNum" sz="quarter" idx="10"/>
          </p:nvPr>
        </p:nvSpPr>
        <p:spPr/>
        <p:txBody>
          <a:bodyPr/>
          <a:lstStyle/>
          <a:p>
            <a:fld id="{DA4EA3D9-F4BD-43EB-BCC9-1D07ADE390A9}" type="slidenum">
              <a:rPr lang="en-US" smtClean="0">
                <a:solidFill>
                  <a:srgbClr val="848589"/>
                </a:solidFill>
              </a:rPr>
              <a:pPr/>
              <a:t>21</a:t>
            </a:fld>
            <a:endParaRPr lang="en-US" dirty="0">
              <a:solidFill>
                <a:srgbClr val="848589"/>
              </a:solidFill>
            </a:endParaRPr>
          </a:p>
        </p:txBody>
      </p:sp>
    </p:spTree>
    <p:extLst>
      <p:ext uri="{BB962C8B-B14F-4D97-AF65-F5344CB8AC3E}">
        <p14:creationId xmlns:p14="http://schemas.microsoft.com/office/powerpoint/2010/main" val="234632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03DD-628F-4934-BFDB-1E672777D9E4}"/>
              </a:ext>
            </a:extLst>
          </p:cNvPr>
          <p:cNvSpPr>
            <a:spLocks noGrp="1"/>
          </p:cNvSpPr>
          <p:nvPr>
            <p:ph type="title"/>
          </p:nvPr>
        </p:nvSpPr>
        <p:spPr>
          <a:xfrm>
            <a:off x="430763" y="1066800"/>
            <a:ext cx="8229600" cy="838200"/>
          </a:xfrm>
        </p:spPr>
        <p:txBody>
          <a:bodyPr/>
          <a:lstStyle/>
          <a:p>
            <a:r>
              <a:rPr lang="en-US" sz="2400" dirty="0"/>
              <a:t>Future of GMOs in Asia: A few signs of change in regulatory policies in China, Philippines is approving GMOs – first in rice. Others stuck</a:t>
            </a:r>
            <a:r>
              <a:rPr lang="en-US" dirty="0"/>
              <a:t>. </a:t>
            </a:r>
            <a:br>
              <a:rPr lang="en-US" dirty="0"/>
            </a:br>
            <a:endParaRPr lang="en-US" dirty="0"/>
          </a:p>
        </p:txBody>
      </p:sp>
      <p:sp>
        <p:nvSpPr>
          <p:cNvPr id="3" name="Content Placeholder 2">
            <a:extLst>
              <a:ext uri="{FF2B5EF4-FFF2-40B4-BE49-F238E27FC236}">
                <a16:creationId xmlns:a16="http://schemas.microsoft.com/office/drawing/2014/main" id="{4C2FD2E8-9036-4393-B9E5-5029C29EBAB5}"/>
              </a:ext>
            </a:extLst>
          </p:cNvPr>
          <p:cNvSpPr>
            <a:spLocks noGrp="1"/>
          </p:cNvSpPr>
          <p:nvPr>
            <p:ph idx="1"/>
          </p:nvPr>
        </p:nvSpPr>
        <p:spPr>
          <a:xfrm>
            <a:off x="457200" y="1905000"/>
            <a:ext cx="8229600" cy="4525963"/>
          </a:xfrm>
        </p:spPr>
        <p:txBody>
          <a:bodyPr/>
          <a:lstStyle/>
          <a:p>
            <a:r>
              <a:rPr lang="en-US" dirty="0"/>
              <a:t>China – so far GM cotton and papaya</a:t>
            </a:r>
          </a:p>
          <a:p>
            <a:pPr lvl="1"/>
            <a:r>
              <a:rPr lang="en-US" sz="1600" dirty="0"/>
              <a:t>Just completed 2006-2020, $3.5 billion research project to develop GMOs for 5 crops and 3 animals produced Chinese (not foreign) traits</a:t>
            </a:r>
          </a:p>
          <a:p>
            <a:pPr lvl="1"/>
            <a:r>
              <a:rPr lang="en-US" sz="1600" dirty="0"/>
              <a:t>Has developed a specific regulatory pathway for the commercialization of GM maize – last part November 2021</a:t>
            </a:r>
          </a:p>
          <a:p>
            <a:pPr lvl="1"/>
            <a:r>
              <a:rPr lang="en-US" sz="1600" dirty="0"/>
              <a:t>Has not stopped the planting of unapproved Bt maize on millions of Has. in NE China which have major problems with corn borer and fall army worm.</a:t>
            </a:r>
          </a:p>
          <a:p>
            <a:pPr lvl="1"/>
            <a:r>
              <a:rPr lang="en-US" sz="1600" dirty="0"/>
              <a:t>COVID and trade disputes put pressure for more self sufficiency in maize</a:t>
            </a:r>
          </a:p>
          <a:p>
            <a:pPr lvl="1"/>
            <a:r>
              <a:rPr lang="en-US" sz="1600" dirty="0"/>
              <a:t>BUT still no final approval for cultivation Bt maize, keeping it for emergencies??? </a:t>
            </a:r>
          </a:p>
          <a:p>
            <a:r>
              <a:rPr lang="en-US" sz="2000" dirty="0"/>
              <a:t>India – GM cotton</a:t>
            </a:r>
          </a:p>
          <a:p>
            <a:pPr lvl="1"/>
            <a:r>
              <a:rPr lang="en-US" sz="1600" dirty="0"/>
              <a:t>Indian seed companies shutting down biotech labs, shifting back to conventional</a:t>
            </a:r>
          </a:p>
          <a:p>
            <a:pPr lvl="1"/>
            <a:r>
              <a:rPr lang="en-US" sz="1600" dirty="0"/>
              <a:t>Public sector breeders shifting to genomics  and I.T. to produce conventional varieties</a:t>
            </a:r>
          </a:p>
          <a:p>
            <a:pPr lvl="1"/>
            <a:r>
              <a:rPr lang="en-US" sz="1600" dirty="0"/>
              <a:t>Two somewhat positive signs</a:t>
            </a:r>
          </a:p>
          <a:p>
            <a:pPr lvl="2"/>
            <a:r>
              <a:rPr lang="en-US" sz="1400" dirty="0"/>
              <a:t>Allowing imports of GM soybeans for feed and oil </a:t>
            </a:r>
          </a:p>
          <a:p>
            <a:pPr lvl="2"/>
            <a:r>
              <a:rPr lang="en-US" sz="1400" dirty="0"/>
              <a:t>Have allowed extensive cultivation of illegal HT/Bt stacked cotton.  </a:t>
            </a:r>
          </a:p>
          <a:p>
            <a:pPr lvl="1"/>
            <a:endParaRPr lang="en-US" sz="1600" dirty="0"/>
          </a:p>
          <a:p>
            <a:endParaRPr lang="en-US" dirty="0"/>
          </a:p>
          <a:p>
            <a:pPr lvl="1"/>
            <a:endParaRPr lang="en-US" dirty="0"/>
          </a:p>
        </p:txBody>
      </p:sp>
      <p:sp>
        <p:nvSpPr>
          <p:cNvPr id="4" name="Slide Number Placeholder 3">
            <a:extLst>
              <a:ext uri="{FF2B5EF4-FFF2-40B4-BE49-F238E27FC236}">
                <a16:creationId xmlns:a16="http://schemas.microsoft.com/office/drawing/2014/main" id="{E11A6C3A-573E-477A-AA1D-AC522C364566}"/>
              </a:ext>
            </a:extLst>
          </p:cNvPr>
          <p:cNvSpPr>
            <a:spLocks noGrp="1"/>
          </p:cNvSpPr>
          <p:nvPr>
            <p:ph type="sldNum" sz="quarter" idx="10"/>
          </p:nvPr>
        </p:nvSpPr>
        <p:spPr/>
        <p:txBody>
          <a:bodyPr/>
          <a:lstStyle/>
          <a:p>
            <a:fld id="{DA4EA3D9-F4BD-43EB-BCC9-1D07ADE390A9}" type="slidenum">
              <a:rPr lang="en-US" smtClean="0">
                <a:solidFill>
                  <a:srgbClr val="848589"/>
                </a:solidFill>
              </a:rPr>
              <a:pPr/>
              <a:t>22</a:t>
            </a:fld>
            <a:endParaRPr lang="en-US" dirty="0">
              <a:solidFill>
                <a:srgbClr val="848589"/>
              </a:solidFill>
            </a:endParaRPr>
          </a:p>
        </p:txBody>
      </p:sp>
    </p:spTree>
    <p:extLst>
      <p:ext uri="{BB962C8B-B14F-4D97-AF65-F5344CB8AC3E}">
        <p14:creationId xmlns:p14="http://schemas.microsoft.com/office/powerpoint/2010/main" val="3620131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1E06-E15C-4B0C-81D4-94FCB9AE762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E7B7DAF-E0D6-4DBD-B2B7-6AAEED3B126B}"/>
              </a:ext>
            </a:extLst>
          </p:cNvPr>
          <p:cNvPicPr>
            <a:picLocks noGrp="1" noChangeAspect="1"/>
          </p:cNvPicPr>
          <p:nvPr>
            <p:ph idx="1"/>
          </p:nvPr>
        </p:nvPicPr>
        <p:blipFill>
          <a:blip r:embed="rId2"/>
          <a:stretch>
            <a:fillRect/>
          </a:stretch>
        </p:blipFill>
        <p:spPr>
          <a:xfrm>
            <a:off x="538964" y="762000"/>
            <a:ext cx="8066072" cy="5287963"/>
          </a:xfrm>
        </p:spPr>
      </p:pic>
      <p:sp>
        <p:nvSpPr>
          <p:cNvPr id="4" name="Slide Number Placeholder 3">
            <a:extLst>
              <a:ext uri="{FF2B5EF4-FFF2-40B4-BE49-F238E27FC236}">
                <a16:creationId xmlns:a16="http://schemas.microsoft.com/office/drawing/2014/main" id="{5A04A54C-2C46-4388-B414-1D77092E0628}"/>
              </a:ext>
            </a:extLst>
          </p:cNvPr>
          <p:cNvSpPr>
            <a:spLocks noGrp="1"/>
          </p:cNvSpPr>
          <p:nvPr>
            <p:ph type="sldNum" sz="quarter" idx="10"/>
          </p:nvPr>
        </p:nvSpPr>
        <p:spPr/>
        <p:txBody>
          <a:bodyPr/>
          <a:lstStyle/>
          <a:p>
            <a:fld id="{DA4EA3D9-F4BD-43EB-BCC9-1D07ADE390A9}" type="slidenum">
              <a:rPr lang="en-US" smtClean="0">
                <a:solidFill>
                  <a:srgbClr val="848589"/>
                </a:solidFill>
              </a:rPr>
              <a:pPr/>
              <a:t>23</a:t>
            </a:fld>
            <a:endParaRPr lang="en-US" dirty="0">
              <a:solidFill>
                <a:srgbClr val="848589"/>
              </a:solidFill>
            </a:endParaRPr>
          </a:p>
        </p:txBody>
      </p:sp>
    </p:spTree>
    <p:extLst>
      <p:ext uri="{BB962C8B-B14F-4D97-AF65-F5344CB8AC3E}">
        <p14:creationId xmlns:p14="http://schemas.microsoft.com/office/powerpoint/2010/main" val="67666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8A20-B86D-4E93-B604-BEA4421A62DC}"/>
              </a:ext>
            </a:extLst>
          </p:cNvPr>
          <p:cNvSpPr>
            <a:spLocks noGrp="1"/>
          </p:cNvSpPr>
          <p:nvPr>
            <p:ph type="title"/>
          </p:nvPr>
        </p:nvSpPr>
        <p:spPr/>
        <p:txBody>
          <a:bodyPr/>
          <a:lstStyle/>
          <a:p>
            <a:r>
              <a:rPr lang="en-US" sz="2400" dirty="0"/>
              <a:t>China the leader after U.S.(plants developed using new gene editing techniques at the market or pre-market stage) </a:t>
            </a:r>
            <a:endParaRPr lang="en-US" sz="2400" dirty="0">
              <a:solidFill>
                <a:srgbClr val="FF0000"/>
              </a:solidFill>
            </a:endParaRPr>
          </a:p>
        </p:txBody>
      </p:sp>
      <p:sp>
        <p:nvSpPr>
          <p:cNvPr id="3" name="Content Placeholder 2">
            <a:extLst>
              <a:ext uri="{FF2B5EF4-FFF2-40B4-BE49-F238E27FC236}">
                <a16:creationId xmlns:a16="http://schemas.microsoft.com/office/drawing/2014/main" id="{11F59F06-DD58-4A55-B18A-3F4330F671B4}"/>
              </a:ext>
            </a:extLst>
          </p:cNvPr>
          <p:cNvSpPr>
            <a:spLocks noGrp="1"/>
          </p:cNvSpPr>
          <p:nvPr>
            <p:ph idx="1"/>
          </p:nvPr>
        </p:nvSpPr>
        <p:spPr/>
        <p:txBody>
          <a:bodyPr/>
          <a:lstStyle/>
          <a:p>
            <a:endParaRPr lang="en-US" sz="1800" spc="0" dirty="0">
              <a:solidFill>
                <a:srgbClr val="000000"/>
              </a:solidFill>
              <a:effectLst/>
              <a:latin typeface="Times New Roman" panose="02020603050405020304" pitchFamily="18" charset="0"/>
              <a:ea typeface="Times New Roman" panose="02020603050405020304" pitchFamily="18" charset="0"/>
              <a:cs typeface="ITC Giovanni Std Book"/>
            </a:endParaRPr>
          </a:p>
          <a:p>
            <a:endParaRPr lang="en-US" sz="1800" dirty="0">
              <a:solidFill>
                <a:srgbClr val="000000"/>
              </a:solidFill>
              <a:latin typeface="Times New Roman" panose="02020603050405020304" pitchFamily="18" charset="0"/>
              <a:ea typeface="Times New Roman" panose="02020603050405020304" pitchFamily="18" charset="0"/>
              <a:cs typeface="ITC Giovanni Std Book"/>
            </a:endParaRPr>
          </a:p>
          <a:p>
            <a:endParaRPr lang="en-US" sz="1800" spc="0" dirty="0">
              <a:solidFill>
                <a:srgbClr val="000000"/>
              </a:solidFill>
              <a:effectLst/>
              <a:latin typeface="Times New Roman" panose="02020603050405020304" pitchFamily="18" charset="0"/>
              <a:ea typeface="Times New Roman" panose="02020603050405020304" pitchFamily="18" charset="0"/>
              <a:cs typeface="ITC Giovanni Std Book"/>
            </a:endParaRPr>
          </a:p>
          <a:p>
            <a:endParaRPr lang="en-US" sz="1800" dirty="0">
              <a:solidFill>
                <a:srgbClr val="000000"/>
              </a:solidFill>
              <a:latin typeface="Times New Roman" panose="02020603050405020304" pitchFamily="18" charset="0"/>
              <a:ea typeface="Times New Roman" panose="02020603050405020304" pitchFamily="18" charset="0"/>
              <a:cs typeface="ITC Giovanni Std Book"/>
            </a:endParaRPr>
          </a:p>
          <a:p>
            <a:endParaRPr lang="en-US" sz="1800" spc="0" dirty="0">
              <a:solidFill>
                <a:srgbClr val="000000"/>
              </a:solidFill>
              <a:effectLst/>
              <a:latin typeface="Times New Roman" panose="02020603050405020304" pitchFamily="18" charset="0"/>
              <a:ea typeface="Times New Roman" panose="02020603050405020304" pitchFamily="18" charset="0"/>
              <a:cs typeface="ITC Giovanni Std Book"/>
            </a:endParaRPr>
          </a:p>
          <a:p>
            <a:endParaRPr lang="en-US" sz="1800" dirty="0">
              <a:solidFill>
                <a:srgbClr val="000000"/>
              </a:solidFill>
              <a:latin typeface="Times New Roman" panose="02020603050405020304" pitchFamily="18" charset="0"/>
              <a:ea typeface="Times New Roman" panose="02020603050405020304" pitchFamily="18" charset="0"/>
              <a:cs typeface="ITC Giovanni Std Book"/>
            </a:endParaRPr>
          </a:p>
          <a:p>
            <a:endParaRPr lang="en-US" sz="1800" spc="0" dirty="0">
              <a:solidFill>
                <a:srgbClr val="000000"/>
              </a:solidFill>
              <a:effectLst/>
              <a:latin typeface="Times New Roman" panose="02020603050405020304" pitchFamily="18" charset="0"/>
              <a:ea typeface="Times New Roman" panose="02020603050405020304" pitchFamily="18" charset="0"/>
              <a:cs typeface="ITC Giovanni Std Book"/>
            </a:endParaRPr>
          </a:p>
          <a:p>
            <a:endParaRPr lang="en-US" sz="1800" dirty="0">
              <a:solidFill>
                <a:srgbClr val="000000"/>
              </a:solidFill>
              <a:latin typeface="Times New Roman" panose="02020603050405020304" pitchFamily="18" charset="0"/>
              <a:ea typeface="Times New Roman" panose="02020603050405020304" pitchFamily="18" charset="0"/>
              <a:cs typeface="ITC Giovanni Std Book"/>
            </a:endParaRPr>
          </a:p>
          <a:p>
            <a:endParaRPr lang="en-US" sz="1800" spc="0" dirty="0">
              <a:solidFill>
                <a:srgbClr val="000000"/>
              </a:solidFill>
              <a:effectLst/>
              <a:latin typeface="Times New Roman" panose="02020603050405020304" pitchFamily="18" charset="0"/>
              <a:ea typeface="Times New Roman" panose="02020603050405020304" pitchFamily="18" charset="0"/>
              <a:cs typeface="ITC Giovanni Std Book"/>
            </a:endParaRPr>
          </a:p>
          <a:p>
            <a:endParaRPr lang="en-US" sz="1800" dirty="0">
              <a:solidFill>
                <a:srgbClr val="000000"/>
              </a:solidFill>
              <a:latin typeface="Times New Roman" panose="02020603050405020304" pitchFamily="18" charset="0"/>
              <a:ea typeface="Times New Roman" panose="02020603050405020304" pitchFamily="18" charset="0"/>
              <a:cs typeface="ITC Giovanni Std Book"/>
            </a:endParaRPr>
          </a:p>
          <a:p>
            <a:endParaRPr lang="en-US" sz="1800" spc="0" dirty="0">
              <a:solidFill>
                <a:srgbClr val="000000"/>
              </a:solidFill>
              <a:effectLst/>
              <a:latin typeface="Times New Roman" panose="02020603050405020304" pitchFamily="18" charset="0"/>
              <a:ea typeface="Times New Roman" panose="02020603050405020304" pitchFamily="18" charset="0"/>
              <a:cs typeface="ITC Giovanni Std Book"/>
            </a:endParaRPr>
          </a:p>
          <a:p>
            <a:endParaRPr lang="en-US" sz="1800" dirty="0">
              <a:solidFill>
                <a:srgbClr val="000000"/>
              </a:solidFill>
              <a:latin typeface="Times New Roman" panose="02020603050405020304" pitchFamily="18" charset="0"/>
              <a:ea typeface="Times New Roman" panose="02020603050405020304" pitchFamily="18" charset="0"/>
              <a:cs typeface="ITC Giovanni Std Book"/>
            </a:endParaRPr>
          </a:p>
          <a:p>
            <a:pPr marL="0" indent="0">
              <a:buNone/>
            </a:pPr>
            <a:r>
              <a:rPr lang="en-US" sz="1800" spc="0" dirty="0">
                <a:solidFill>
                  <a:srgbClr val="000000"/>
                </a:solidFill>
                <a:effectLst/>
                <a:latin typeface="Times New Roman" panose="02020603050405020304" pitchFamily="18" charset="0"/>
                <a:ea typeface="Times New Roman" panose="02020603050405020304" pitchFamily="18" charset="0"/>
                <a:cs typeface="ITC Giovanni Std Book"/>
              </a:rPr>
              <a:t>	</a:t>
            </a:r>
          </a:p>
          <a:p>
            <a:pPr marL="0" indent="0">
              <a:buNone/>
            </a:pPr>
            <a:r>
              <a:rPr lang="en-US" sz="1800" dirty="0">
                <a:solidFill>
                  <a:srgbClr val="000000"/>
                </a:solidFill>
                <a:latin typeface="Times New Roman" panose="02020603050405020304" pitchFamily="18" charset="0"/>
                <a:ea typeface="Times New Roman" panose="02020603050405020304" pitchFamily="18" charset="0"/>
                <a:cs typeface="ITC Giovanni Std Book"/>
              </a:rPr>
              <a:t>	</a:t>
            </a:r>
            <a:r>
              <a:rPr lang="en-US" sz="1000" spc="0" dirty="0">
                <a:solidFill>
                  <a:srgbClr val="000000"/>
                </a:solidFill>
                <a:effectLst/>
                <a:latin typeface="Times New Roman" panose="02020603050405020304" pitchFamily="18" charset="0"/>
                <a:ea typeface="Times New Roman" panose="02020603050405020304" pitchFamily="18" charset="0"/>
                <a:cs typeface="ITC Giovanni Std Book"/>
              </a:rPr>
              <a:t>Source: </a:t>
            </a:r>
            <a:r>
              <a:rPr lang="en-US" sz="1000" spc="0" dirty="0" err="1">
                <a:solidFill>
                  <a:srgbClr val="000000"/>
                </a:solidFill>
                <a:effectLst/>
                <a:latin typeface="Times New Roman" panose="02020603050405020304" pitchFamily="18" charset="0"/>
                <a:ea typeface="Times New Roman" panose="02020603050405020304" pitchFamily="18" charset="0"/>
                <a:cs typeface="ITC Giovanni Std Book"/>
              </a:rPr>
              <a:t>Parisi</a:t>
            </a:r>
            <a:r>
              <a:rPr lang="en-US" sz="1000" spc="0" dirty="0">
                <a:solidFill>
                  <a:srgbClr val="000000"/>
                </a:solidFill>
                <a:effectLst/>
                <a:latin typeface="Times New Roman" panose="02020603050405020304" pitchFamily="18" charset="0"/>
                <a:ea typeface="Times New Roman" panose="02020603050405020304" pitchFamily="18" charset="0"/>
                <a:cs typeface="ITC Giovanni Std Book"/>
              </a:rPr>
              <a:t> and Rodriquez-</a:t>
            </a:r>
            <a:r>
              <a:rPr lang="en-US" sz="1000" spc="0" dirty="0" err="1">
                <a:solidFill>
                  <a:srgbClr val="000000"/>
                </a:solidFill>
                <a:effectLst/>
                <a:latin typeface="Times New Roman" panose="02020603050405020304" pitchFamily="18" charset="0"/>
                <a:ea typeface="Times New Roman" panose="02020603050405020304" pitchFamily="18" charset="0"/>
                <a:cs typeface="ITC Giovanni Std Book"/>
              </a:rPr>
              <a:t>Cerezo</a:t>
            </a:r>
            <a:r>
              <a:rPr lang="en-US" sz="1000" spc="0" dirty="0">
                <a:solidFill>
                  <a:srgbClr val="000000"/>
                </a:solidFill>
                <a:effectLst/>
                <a:latin typeface="Times New Roman" panose="02020603050405020304" pitchFamily="18" charset="0"/>
                <a:ea typeface="Times New Roman" panose="02020603050405020304" pitchFamily="18" charset="0"/>
                <a:cs typeface="ITC Giovanni Std Book"/>
              </a:rPr>
              <a:t> (2021).</a:t>
            </a:r>
            <a:endParaRPr lang="en-US" sz="1000" spc="25" dirty="0">
              <a:solidFill>
                <a:srgbClr val="000000"/>
              </a:solidFill>
              <a:effectLst/>
              <a:latin typeface="ITC Giovanni Std Book"/>
              <a:ea typeface="Times New Roman" panose="02020603050405020304" pitchFamily="18" charset="0"/>
              <a:cs typeface="ITC Giovanni Std Book"/>
            </a:endParaRPr>
          </a:p>
          <a:p>
            <a:endParaRPr lang="en-US" dirty="0"/>
          </a:p>
        </p:txBody>
      </p:sp>
      <p:sp>
        <p:nvSpPr>
          <p:cNvPr id="4" name="Slide Number Placeholder 3">
            <a:extLst>
              <a:ext uri="{FF2B5EF4-FFF2-40B4-BE49-F238E27FC236}">
                <a16:creationId xmlns:a16="http://schemas.microsoft.com/office/drawing/2014/main" id="{F36BDE99-6275-44A7-BE42-C349A7F2F96D}"/>
              </a:ext>
            </a:extLst>
          </p:cNvPr>
          <p:cNvSpPr>
            <a:spLocks noGrp="1"/>
          </p:cNvSpPr>
          <p:nvPr>
            <p:ph type="sldNum" sz="quarter" idx="10"/>
          </p:nvPr>
        </p:nvSpPr>
        <p:spPr/>
        <p:txBody>
          <a:bodyPr/>
          <a:lstStyle/>
          <a:p>
            <a:fld id="{DA4EA3D9-F4BD-43EB-BCC9-1D07ADE390A9}" type="slidenum">
              <a:rPr lang="en-US" smtClean="0"/>
              <a:pPr/>
              <a:t>24</a:t>
            </a:fld>
            <a:endParaRPr lang="en-US"/>
          </a:p>
        </p:txBody>
      </p:sp>
      <p:pic>
        <p:nvPicPr>
          <p:cNvPr id="5" name="Picture 4">
            <a:extLst>
              <a:ext uri="{FF2B5EF4-FFF2-40B4-BE49-F238E27FC236}">
                <a16:creationId xmlns:a16="http://schemas.microsoft.com/office/drawing/2014/main" id="{D4C6223C-86D6-4F4B-BD1A-6C327EFD86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1900078"/>
            <a:ext cx="6064250" cy="3773805"/>
          </a:xfrm>
          <a:prstGeom prst="rect">
            <a:avLst/>
          </a:prstGeom>
          <a:noFill/>
          <a:ln>
            <a:noFill/>
          </a:ln>
        </p:spPr>
      </p:pic>
    </p:spTree>
    <p:extLst>
      <p:ext uri="{BB962C8B-B14F-4D97-AF65-F5344CB8AC3E}">
        <p14:creationId xmlns:p14="http://schemas.microsoft.com/office/powerpoint/2010/main" val="74798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27DB-01ED-45C8-8245-8B57862CB4E9}"/>
              </a:ext>
            </a:extLst>
          </p:cNvPr>
          <p:cNvSpPr>
            <a:spLocks noGrp="1"/>
          </p:cNvSpPr>
          <p:nvPr>
            <p:ph type="title"/>
          </p:nvPr>
        </p:nvSpPr>
        <p:spPr/>
        <p:txBody>
          <a:bodyPr/>
          <a:lstStyle/>
          <a:p>
            <a:r>
              <a:rPr lang="en-US" dirty="0"/>
              <a:t>Oil or grain quality, pest &amp; disease stress, and yields the main characteristics in the pipeline</a:t>
            </a:r>
          </a:p>
        </p:txBody>
      </p:sp>
      <p:sp>
        <p:nvSpPr>
          <p:cNvPr id="3" name="Content Placeholder 2">
            <a:extLst>
              <a:ext uri="{FF2B5EF4-FFF2-40B4-BE49-F238E27FC236}">
                <a16:creationId xmlns:a16="http://schemas.microsoft.com/office/drawing/2014/main" id="{80AD4032-DBC1-4FBC-9F64-1DA21DA3835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3298809-D07E-42A1-9EA8-C275841A951A}"/>
              </a:ext>
            </a:extLst>
          </p:cNvPr>
          <p:cNvSpPr>
            <a:spLocks noGrp="1"/>
          </p:cNvSpPr>
          <p:nvPr>
            <p:ph type="sldNum" sz="quarter" idx="10"/>
          </p:nvPr>
        </p:nvSpPr>
        <p:spPr/>
        <p:txBody>
          <a:bodyPr/>
          <a:lstStyle/>
          <a:p>
            <a:fld id="{DA4EA3D9-F4BD-43EB-BCC9-1D07ADE390A9}" type="slidenum">
              <a:rPr lang="en-US" smtClean="0">
                <a:solidFill>
                  <a:srgbClr val="848589"/>
                </a:solidFill>
              </a:rPr>
              <a:pPr/>
              <a:t>25</a:t>
            </a:fld>
            <a:endParaRPr lang="en-US" dirty="0">
              <a:solidFill>
                <a:srgbClr val="848589"/>
              </a:solidFill>
            </a:endParaRPr>
          </a:p>
        </p:txBody>
      </p:sp>
      <p:sp>
        <p:nvSpPr>
          <p:cNvPr id="8" name="TextBox 7">
            <a:extLst>
              <a:ext uri="{FF2B5EF4-FFF2-40B4-BE49-F238E27FC236}">
                <a16:creationId xmlns:a16="http://schemas.microsoft.com/office/drawing/2014/main" id="{FF7A8DED-2595-4E3B-8EA2-69683BC7C68E}"/>
              </a:ext>
            </a:extLst>
          </p:cNvPr>
          <p:cNvSpPr txBox="1"/>
          <p:nvPr/>
        </p:nvSpPr>
        <p:spPr>
          <a:xfrm>
            <a:off x="1447800" y="5783785"/>
            <a:ext cx="4587550" cy="307777"/>
          </a:xfrm>
          <a:prstGeom prst="rect">
            <a:avLst/>
          </a:prstGeom>
          <a:noFill/>
        </p:spPr>
        <p:txBody>
          <a:bodyPr wrap="square">
            <a:spAutoFit/>
          </a:bodyPr>
          <a:lstStyle/>
          <a:p>
            <a:r>
              <a:rPr lang="en-US" sz="1400" spc="0" dirty="0">
                <a:solidFill>
                  <a:srgbClr val="000000"/>
                </a:solidFill>
                <a:effectLst/>
                <a:latin typeface="Times New Roman" panose="02020603050405020304" pitchFamily="18" charset="0"/>
                <a:ea typeface="Times New Roman" panose="02020603050405020304" pitchFamily="18" charset="0"/>
                <a:cs typeface="ITC Giovanni Std Book"/>
              </a:rPr>
              <a:t>Source: </a:t>
            </a:r>
            <a:r>
              <a:rPr lang="en-US" sz="1400" spc="0" dirty="0" err="1">
                <a:solidFill>
                  <a:srgbClr val="000000"/>
                </a:solidFill>
                <a:effectLst/>
                <a:latin typeface="Times New Roman" panose="02020603050405020304" pitchFamily="18" charset="0"/>
                <a:ea typeface="Times New Roman" panose="02020603050405020304" pitchFamily="18" charset="0"/>
                <a:cs typeface="ITC Giovanni Std Book"/>
              </a:rPr>
              <a:t>Parisi</a:t>
            </a:r>
            <a:r>
              <a:rPr lang="en-US" sz="1400" spc="0" dirty="0">
                <a:solidFill>
                  <a:srgbClr val="000000"/>
                </a:solidFill>
                <a:effectLst/>
                <a:latin typeface="Times New Roman" panose="02020603050405020304" pitchFamily="18" charset="0"/>
                <a:ea typeface="Times New Roman" panose="02020603050405020304" pitchFamily="18" charset="0"/>
                <a:cs typeface="ITC Giovanni Std Book"/>
              </a:rPr>
              <a:t> and Rodriquez-</a:t>
            </a:r>
            <a:r>
              <a:rPr lang="en-US" sz="1400" spc="0" dirty="0" err="1">
                <a:solidFill>
                  <a:srgbClr val="000000"/>
                </a:solidFill>
                <a:effectLst/>
                <a:latin typeface="Times New Roman" panose="02020603050405020304" pitchFamily="18" charset="0"/>
                <a:ea typeface="Times New Roman" panose="02020603050405020304" pitchFamily="18" charset="0"/>
                <a:cs typeface="ITC Giovanni Std Book"/>
              </a:rPr>
              <a:t>Cerezo</a:t>
            </a:r>
            <a:r>
              <a:rPr lang="en-US" sz="1400" spc="0" dirty="0">
                <a:solidFill>
                  <a:srgbClr val="000000"/>
                </a:solidFill>
                <a:effectLst/>
                <a:latin typeface="Times New Roman" panose="02020603050405020304" pitchFamily="18" charset="0"/>
                <a:ea typeface="Times New Roman" panose="02020603050405020304" pitchFamily="18" charset="0"/>
                <a:cs typeface="ITC Giovanni Std Book"/>
              </a:rPr>
              <a:t> (2021).</a:t>
            </a:r>
            <a:endParaRPr lang="en-US" sz="1400" dirty="0"/>
          </a:p>
        </p:txBody>
      </p:sp>
      <p:pic>
        <p:nvPicPr>
          <p:cNvPr id="10" name="Picture 9">
            <a:extLst>
              <a:ext uri="{FF2B5EF4-FFF2-40B4-BE49-F238E27FC236}">
                <a16:creationId xmlns:a16="http://schemas.microsoft.com/office/drawing/2014/main" id="{34F645BB-7486-42C5-B1C7-9CDB74DE26EB}"/>
              </a:ext>
            </a:extLst>
          </p:cNvPr>
          <p:cNvPicPr>
            <a:picLocks noChangeAspect="1"/>
          </p:cNvPicPr>
          <p:nvPr/>
        </p:nvPicPr>
        <p:blipFill>
          <a:blip r:embed="rId2"/>
          <a:stretch>
            <a:fillRect/>
          </a:stretch>
        </p:blipFill>
        <p:spPr>
          <a:xfrm>
            <a:off x="861527" y="1536441"/>
            <a:ext cx="6858000" cy="4294386"/>
          </a:xfrm>
          <a:prstGeom prst="rect">
            <a:avLst/>
          </a:prstGeom>
        </p:spPr>
      </p:pic>
    </p:spTree>
    <p:extLst>
      <p:ext uri="{BB962C8B-B14F-4D97-AF65-F5344CB8AC3E}">
        <p14:creationId xmlns:p14="http://schemas.microsoft.com/office/powerpoint/2010/main" val="363388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A6A3-8CD5-4B6C-AA4F-E3BC1B4A7580}"/>
              </a:ext>
            </a:extLst>
          </p:cNvPr>
          <p:cNvSpPr>
            <a:spLocks noGrp="1"/>
          </p:cNvSpPr>
          <p:nvPr>
            <p:ph type="title"/>
          </p:nvPr>
        </p:nvSpPr>
        <p:spPr/>
        <p:txBody>
          <a:bodyPr/>
          <a:lstStyle/>
          <a:p>
            <a:r>
              <a:rPr lang="en-US" dirty="0"/>
              <a:t>Cereals the major target with rice the leader </a:t>
            </a:r>
          </a:p>
        </p:txBody>
      </p:sp>
      <p:sp>
        <p:nvSpPr>
          <p:cNvPr id="4" name="Slide Number Placeholder 3">
            <a:extLst>
              <a:ext uri="{FF2B5EF4-FFF2-40B4-BE49-F238E27FC236}">
                <a16:creationId xmlns:a16="http://schemas.microsoft.com/office/drawing/2014/main" id="{6B6E3080-5AE8-4E36-855A-B9F77C6A2321}"/>
              </a:ext>
            </a:extLst>
          </p:cNvPr>
          <p:cNvSpPr>
            <a:spLocks noGrp="1"/>
          </p:cNvSpPr>
          <p:nvPr>
            <p:ph type="sldNum" sz="quarter" idx="10"/>
          </p:nvPr>
        </p:nvSpPr>
        <p:spPr/>
        <p:txBody>
          <a:bodyPr/>
          <a:lstStyle/>
          <a:p>
            <a:fld id="{DA4EA3D9-F4BD-43EB-BCC9-1D07ADE390A9}" type="slidenum">
              <a:rPr lang="en-US" smtClean="0"/>
              <a:pPr/>
              <a:t>26</a:t>
            </a:fld>
            <a:endParaRPr lang="en-US"/>
          </a:p>
        </p:txBody>
      </p:sp>
      <p:sp>
        <p:nvSpPr>
          <p:cNvPr id="3" name="Content Placeholder 2">
            <a:extLst>
              <a:ext uri="{FF2B5EF4-FFF2-40B4-BE49-F238E27FC236}">
                <a16:creationId xmlns:a16="http://schemas.microsoft.com/office/drawing/2014/main" id="{9FAACAB5-3414-4E0F-A4A6-423ECB5A57C1}"/>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C07AE0EC-442E-483A-90A1-02E4B320FFF2}"/>
              </a:ext>
            </a:extLst>
          </p:cNvPr>
          <p:cNvPicPr>
            <a:picLocks noChangeAspect="1"/>
          </p:cNvPicPr>
          <p:nvPr/>
        </p:nvPicPr>
        <p:blipFill>
          <a:blip r:embed="rId2"/>
          <a:stretch>
            <a:fillRect/>
          </a:stretch>
        </p:blipFill>
        <p:spPr>
          <a:xfrm>
            <a:off x="652214" y="1426030"/>
            <a:ext cx="7591713" cy="4623934"/>
          </a:xfrm>
          <a:prstGeom prst="rect">
            <a:avLst/>
          </a:prstGeom>
        </p:spPr>
      </p:pic>
    </p:spTree>
    <p:extLst>
      <p:ext uri="{BB962C8B-B14F-4D97-AF65-F5344CB8AC3E}">
        <p14:creationId xmlns:p14="http://schemas.microsoft.com/office/powerpoint/2010/main" val="3796365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228C-DCAF-47CC-9294-AFADF2FB9BAE}"/>
              </a:ext>
            </a:extLst>
          </p:cNvPr>
          <p:cNvSpPr>
            <a:spLocks noGrp="1"/>
          </p:cNvSpPr>
          <p:nvPr>
            <p:ph type="title"/>
          </p:nvPr>
        </p:nvSpPr>
        <p:spPr/>
        <p:txBody>
          <a:bodyPr/>
          <a:lstStyle/>
          <a:p>
            <a:r>
              <a:rPr lang="en-US" dirty="0"/>
              <a:t>Global Patenting </a:t>
            </a:r>
          </a:p>
        </p:txBody>
      </p:sp>
      <p:sp>
        <p:nvSpPr>
          <p:cNvPr id="3" name="Content Placeholder 2">
            <a:extLst>
              <a:ext uri="{FF2B5EF4-FFF2-40B4-BE49-F238E27FC236}">
                <a16:creationId xmlns:a16="http://schemas.microsoft.com/office/drawing/2014/main" id="{B6705A9A-7E96-4450-AA49-9E940971395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dirty="0"/>
          </a:p>
          <a:p>
            <a:r>
              <a:rPr lang="en-US" sz="1400" dirty="0"/>
              <a:t>Bagley 2021</a:t>
            </a:r>
          </a:p>
        </p:txBody>
      </p:sp>
      <p:sp>
        <p:nvSpPr>
          <p:cNvPr id="4" name="Slide Number Placeholder 3">
            <a:extLst>
              <a:ext uri="{FF2B5EF4-FFF2-40B4-BE49-F238E27FC236}">
                <a16:creationId xmlns:a16="http://schemas.microsoft.com/office/drawing/2014/main" id="{532976AF-9330-4C91-A8EA-0F6747685C37}"/>
              </a:ext>
            </a:extLst>
          </p:cNvPr>
          <p:cNvSpPr>
            <a:spLocks noGrp="1"/>
          </p:cNvSpPr>
          <p:nvPr>
            <p:ph type="sldNum" sz="quarter" idx="10"/>
          </p:nvPr>
        </p:nvSpPr>
        <p:spPr/>
        <p:txBody>
          <a:bodyPr/>
          <a:lstStyle/>
          <a:p>
            <a:fld id="{DA4EA3D9-F4BD-43EB-BCC9-1D07ADE390A9}" type="slidenum">
              <a:rPr lang="en-US" smtClean="0">
                <a:solidFill>
                  <a:srgbClr val="848589"/>
                </a:solidFill>
              </a:rPr>
              <a:pPr/>
              <a:t>27</a:t>
            </a:fld>
            <a:endParaRPr lang="en-US" dirty="0">
              <a:solidFill>
                <a:srgbClr val="848589"/>
              </a:solidFill>
            </a:endParaRPr>
          </a:p>
        </p:txBody>
      </p:sp>
      <p:pic>
        <p:nvPicPr>
          <p:cNvPr id="6" name="Picture 5">
            <a:extLst>
              <a:ext uri="{FF2B5EF4-FFF2-40B4-BE49-F238E27FC236}">
                <a16:creationId xmlns:a16="http://schemas.microsoft.com/office/drawing/2014/main" id="{FBB9DAC8-1B86-41D1-BED4-B6691DF44F53}"/>
              </a:ext>
            </a:extLst>
          </p:cNvPr>
          <p:cNvPicPr>
            <a:picLocks noChangeAspect="1"/>
          </p:cNvPicPr>
          <p:nvPr/>
        </p:nvPicPr>
        <p:blipFill>
          <a:blip r:embed="rId2"/>
          <a:stretch>
            <a:fillRect/>
          </a:stretch>
        </p:blipFill>
        <p:spPr>
          <a:xfrm>
            <a:off x="304800" y="1794895"/>
            <a:ext cx="8142044" cy="3528219"/>
          </a:xfrm>
          <a:prstGeom prst="rect">
            <a:avLst/>
          </a:prstGeom>
        </p:spPr>
      </p:pic>
      <p:sp>
        <p:nvSpPr>
          <p:cNvPr id="8" name="TextBox 7">
            <a:extLst>
              <a:ext uri="{FF2B5EF4-FFF2-40B4-BE49-F238E27FC236}">
                <a16:creationId xmlns:a16="http://schemas.microsoft.com/office/drawing/2014/main" id="{0C4D2FF2-1419-48EE-B04A-CE10C35C437D}"/>
              </a:ext>
            </a:extLst>
          </p:cNvPr>
          <p:cNvSpPr txBox="1"/>
          <p:nvPr/>
        </p:nvSpPr>
        <p:spPr>
          <a:xfrm>
            <a:off x="3505200" y="728573"/>
            <a:ext cx="4572000" cy="1200329"/>
          </a:xfrm>
          <a:prstGeom prst="rect">
            <a:avLst/>
          </a:prstGeom>
          <a:noFill/>
        </p:spPr>
        <p:txBody>
          <a:bodyPr wrap="square">
            <a:spAutoFit/>
          </a:bodyPr>
          <a:lstStyle/>
          <a:p>
            <a:r>
              <a:rPr lang="en-US" dirty="0"/>
              <a:t>Figure 3. Top Filers of CRISPR Plant Agriculture: Published Patents and/or Patent Applications Worldwide (as of January 2021</a:t>
            </a:r>
          </a:p>
        </p:txBody>
      </p:sp>
    </p:spTree>
    <p:extLst>
      <p:ext uri="{BB962C8B-B14F-4D97-AF65-F5344CB8AC3E}">
        <p14:creationId xmlns:p14="http://schemas.microsoft.com/office/powerpoint/2010/main" val="212690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924D-2B03-4934-AAD6-40C9451E0406}"/>
              </a:ext>
            </a:extLst>
          </p:cNvPr>
          <p:cNvSpPr>
            <a:spLocks noGrp="1"/>
          </p:cNvSpPr>
          <p:nvPr>
            <p:ph type="title"/>
          </p:nvPr>
        </p:nvSpPr>
        <p:spPr/>
        <p:txBody>
          <a:bodyPr/>
          <a:lstStyle/>
          <a:p>
            <a:r>
              <a:rPr lang="en-US" dirty="0"/>
              <a:t>Corteva is leader in use of CRISPR outside of  China </a:t>
            </a:r>
          </a:p>
        </p:txBody>
      </p:sp>
      <p:sp>
        <p:nvSpPr>
          <p:cNvPr id="3" name="Content Placeholder 2">
            <a:extLst>
              <a:ext uri="{FF2B5EF4-FFF2-40B4-BE49-F238E27FC236}">
                <a16:creationId xmlns:a16="http://schemas.microsoft.com/office/drawing/2014/main" id="{A41B8891-7A38-4D0D-8454-98661263DB6A}"/>
              </a:ext>
            </a:extLst>
          </p:cNvPr>
          <p:cNvSpPr>
            <a:spLocks noGrp="1"/>
          </p:cNvSpPr>
          <p:nvPr>
            <p:ph idx="1"/>
          </p:nvPr>
        </p:nvSpPr>
        <p:spPr>
          <a:xfrm>
            <a:off x="457200" y="1295400"/>
            <a:ext cx="8229600" cy="4525963"/>
          </a:xfrm>
        </p:spPr>
        <p:txBody>
          <a:bodyPr/>
          <a:lstStyle/>
          <a:p>
            <a:endParaRPr lang="en-US" dirty="0"/>
          </a:p>
          <a:p>
            <a:r>
              <a:rPr lang="en-US" dirty="0"/>
              <a:t>Agreement with Caribou Genetics in 2015 for CRISPR-Cas9 for cross licensing</a:t>
            </a:r>
          </a:p>
          <a:p>
            <a:r>
              <a:rPr lang="en-US" dirty="0"/>
              <a:t>Developed a waxy maize variety, bring it to US regulators in 2015  and regulators determined that it does not need to be regulated as a GMO</a:t>
            </a:r>
          </a:p>
          <a:p>
            <a:pPr lvl="1"/>
            <a:r>
              <a:rPr lang="en-US" dirty="0"/>
              <a:t>Still not available to farmers </a:t>
            </a:r>
          </a:p>
          <a:p>
            <a:r>
              <a:rPr lang="en-US" dirty="0"/>
              <a:t>Using it extensively in their research but have not commercialized any gene-edited varieties  </a:t>
            </a:r>
          </a:p>
          <a:p>
            <a:r>
              <a:rPr lang="en-US" dirty="0"/>
              <a:t>Added CRISPR patents from Broad Institute and Harvard and now bundling and licensing to others like IRRI, ICRISAT and </a:t>
            </a:r>
            <a:r>
              <a:rPr lang="en-US" dirty="0" err="1"/>
              <a:t>Bejo</a:t>
            </a:r>
            <a:r>
              <a:rPr lang="en-US" dirty="0"/>
              <a:t> Seeds in Netherlands</a:t>
            </a:r>
          </a:p>
          <a:p>
            <a:endParaRPr lang="en-US" dirty="0"/>
          </a:p>
        </p:txBody>
      </p:sp>
      <p:sp>
        <p:nvSpPr>
          <p:cNvPr id="4" name="Slide Number Placeholder 3">
            <a:extLst>
              <a:ext uri="{FF2B5EF4-FFF2-40B4-BE49-F238E27FC236}">
                <a16:creationId xmlns:a16="http://schemas.microsoft.com/office/drawing/2014/main" id="{2E77CFAA-4BFA-453D-AFB1-88C7D4AAB6C3}"/>
              </a:ext>
            </a:extLst>
          </p:cNvPr>
          <p:cNvSpPr>
            <a:spLocks noGrp="1"/>
          </p:cNvSpPr>
          <p:nvPr>
            <p:ph type="sldNum" sz="quarter" idx="10"/>
          </p:nvPr>
        </p:nvSpPr>
        <p:spPr/>
        <p:txBody>
          <a:bodyPr/>
          <a:lstStyle/>
          <a:p>
            <a:fld id="{DA4EA3D9-F4BD-43EB-BCC9-1D07ADE390A9}" type="slidenum">
              <a:rPr lang="en-US" smtClean="0">
                <a:solidFill>
                  <a:srgbClr val="848589"/>
                </a:solidFill>
              </a:rPr>
              <a:pPr/>
              <a:t>28</a:t>
            </a:fld>
            <a:endParaRPr lang="en-US" dirty="0">
              <a:solidFill>
                <a:srgbClr val="848589"/>
              </a:solidFill>
            </a:endParaRPr>
          </a:p>
        </p:txBody>
      </p:sp>
    </p:spTree>
    <p:extLst>
      <p:ext uri="{BB962C8B-B14F-4D97-AF65-F5344CB8AC3E}">
        <p14:creationId xmlns:p14="http://schemas.microsoft.com/office/powerpoint/2010/main" val="3654744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316E-A0AA-447F-9B02-1598521571AD}"/>
              </a:ext>
            </a:extLst>
          </p:cNvPr>
          <p:cNvSpPr>
            <a:spLocks noGrp="1"/>
          </p:cNvSpPr>
          <p:nvPr>
            <p:ph type="title"/>
          </p:nvPr>
        </p:nvSpPr>
        <p:spPr>
          <a:xfrm>
            <a:off x="533400" y="838200"/>
            <a:ext cx="8229600" cy="838200"/>
          </a:xfrm>
        </p:spPr>
        <p:txBody>
          <a:bodyPr/>
          <a:lstStyle/>
          <a:p>
            <a:r>
              <a:rPr lang="en-US" sz="2400" dirty="0"/>
              <a:t>Corteva plays an important role in bundling and licensing crop uses of CRISPR Cas9 an provide it Asian public sector and MNCs. </a:t>
            </a:r>
          </a:p>
        </p:txBody>
      </p:sp>
      <p:pic>
        <p:nvPicPr>
          <p:cNvPr id="6" name="Content Placeholder 5">
            <a:extLst>
              <a:ext uri="{FF2B5EF4-FFF2-40B4-BE49-F238E27FC236}">
                <a16:creationId xmlns:a16="http://schemas.microsoft.com/office/drawing/2014/main" id="{B15B38FA-2FB5-4DB8-A3D4-B81F486542A1}"/>
              </a:ext>
            </a:extLst>
          </p:cNvPr>
          <p:cNvPicPr>
            <a:picLocks noGrp="1" noChangeAspect="1"/>
          </p:cNvPicPr>
          <p:nvPr>
            <p:ph idx="1"/>
          </p:nvPr>
        </p:nvPicPr>
        <p:blipFill>
          <a:blip r:embed="rId2"/>
          <a:stretch>
            <a:fillRect/>
          </a:stretch>
        </p:blipFill>
        <p:spPr>
          <a:xfrm>
            <a:off x="1828800" y="1920875"/>
            <a:ext cx="5486400" cy="4800600"/>
          </a:xfrm>
        </p:spPr>
      </p:pic>
      <p:sp>
        <p:nvSpPr>
          <p:cNvPr id="4" name="Slide Number Placeholder 3">
            <a:extLst>
              <a:ext uri="{FF2B5EF4-FFF2-40B4-BE49-F238E27FC236}">
                <a16:creationId xmlns:a16="http://schemas.microsoft.com/office/drawing/2014/main" id="{DE770B96-360B-44C6-814B-2D0ADEFAFD0F}"/>
              </a:ext>
            </a:extLst>
          </p:cNvPr>
          <p:cNvSpPr>
            <a:spLocks noGrp="1"/>
          </p:cNvSpPr>
          <p:nvPr>
            <p:ph type="sldNum" sz="quarter" idx="10"/>
          </p:nvPr>
        </p:nvSpPr>
        <p:spPr/>
        <p:txBody>
          <a:bodyPr/>
          <a:lstStyle/>
          <a:p>
            <a:fld id="{DA4EA3D9-F4BD-43EB-BCC9-1D07ADE390A9}" type="slidenum">
              <a:rPr lang="en-US" smtClean="0">
                <a:solidFill>
                  <a:srgbClr val="848589"/>
                </a:solidFill>
              </a:rPr>
              <a:pPr/>
              <a:t>29</a:t>
            </a:fld>
            <a:endParaRPr lang="en-US" dirty="0">
              <a:solidFill>
                <a:srgbClr val="848589"/>
              </a:solidFill>
            </a:endParaRPr>
          </a:p>
        </p:txBody>
      </p:sp>
      <p:sp>
        <p:nvSpPr>
          <p:cNvPr id="3" name="Oval 2">
            <a:extLst>
              <a:ext uri="{FF2B5EF4-FFF2-40B4-BE49-F238E27FC236}">
                <a16:creationId xmlns:a16="http://schemas.microsoft.com/office/drawing/2014/main" id="{2F0028C3-D506-4C5D-AD5C-DCAA2CE30F1A}"/>
              </a:ext>
            </a:extLst>
          </p:cNvPr>
          <p:cNvSpPr/>
          <p:nvPr/>
        </p:nvSpPr>
        <p:spPr>
          <a:xfrm>
            <a:off x="5562600" y="3200400"/>
            <a:ext cx="1447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5F5ACAF-FF9D-42C3-A4F0-F66CB8DD6B58}"/>
              </a:ext>
            </a:extLst>
          </p:cNvPr>
          <p:cNvSpPr/>
          <p:nvPr/>
        </p:nvSpPr>
        <p:spPr>
          <a:xfrm>
            <a:off x="4419600" y="4419600"/>
            <a:ext cx="1371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3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16E6-7DC3-4527-858C-89CE713931AA}"/>
              </a:ext>
            </a:extLst>
          </p:cNvPr>
          <p:cNvSpPr>
            <a:spLocks noGrp="1"/>
          </p:cNvSpPr>
          <p:nvPr>
            <p:ph type="title"/>
          </p:nvPr>
        </p:nvSpPr>
        <p:spPr>
          <a:xfrm>
            <a:off x="533400" y="695131"/>
            <a:ext cx="8229600" cy="838200"/>
          </a:xfrm>
        </p:spPr>
        <p:txBody>
          <a:bodyPr/>
          <a:lstStyle/>
          <a:p>
            <a:r>
              <a:rPr lang="en-US" sz="2400" dirty="0"/>
              <a:t>Opportunities for biological innovations also great  </a:t>
            </a:r>
          </a:p>
        </p:txBody>
      </p:sp>
      <p:sp>
        <p:nvSpPr>
          <p:cNvPr id="3" name="Content Placeholder 2">
            <a:extLst>
              <a:ext uri="{FF2B5EF4-FFF2-40B4-BE49-F238E27FC236}">
                <a16:creationId xmlns:a16="http://schemas.microsoft.com/office/drawing/2014/main" id="{A028D2AE-76FB-46C0-B815-02C817A00A53}"/>
              </a:ext>
            </a:extLst>
          </p:cNvPr>
          <p:cNvSpPr>
            <a:spLocks noGrp="1"/>
          </p:cNvSpPr>
          <p:nvPr>
            <p:ph idx="1"/>
          </p:nvPr>
        </p:nvSpPr>
        <p:spPr/>
        <p:txBody>
          <a:bodyPr/>
          <a:lstStyle/>
          <a:p>
            <a:r>
              <a:rPr lang="en-US" sz="1600" dirty="0">
                <a:solidFill>
                  <a:schemeClr val="tx2">
                    <a:lumMod val="75000"/>
                    <a:lumOff val="25000"/>
                  </a:schemeClr>
                </a:solidFill>
              </a:rPr>
              <a:t>Non-GM crop and animal breeding efficiency is increasing by using genomics, molecular markers, big data and artificial intelligence. </a:t>
            </a:r>
          </a:p>
          <a:p>
            <a:endParaRPr lang="en-US" sz="1600" dirty="0">
              <a:solidFill>
                <a:schemeClr val="tx2">
                  <a:lumMod val="75000"/>
                  <a:lumOff val="25000"/>
                </a:schemeClr>
              </a:solidFill>
            </a:endParaRPr>
          </a:p>
          <a:p>
            <a:r>
              <a:rPr lang="en-US" sz="1600" dirty="0">
                <a:solidFill>
                  <a:schemeClr val="tx2">
                    <a:lumMod val="75000"/>
                    <a:lumOff val="25000"/>
                  </a:schemeClr>
                </a:solidFill>
              </a:rPr>
              <a:t>GM crop opportunities for expanding current GM trait use and development of traits that don’t exist today’s commercial plants, animals and wild relatives are increasing due to advances in genomics, genetic engineering tools and big data. </a:t>
            </a:r>
          </a:p>
          <a:p>
            <a:endParaRPr lang="en-US" sz="1600" dirty="0">
              <a:solidFill>
                <a:schemeClr val="tx2">
                  <a:lumMod val="75000"/>
                  <a:lumOff val="25000"/>
                </a:schemeClr>
              </a:solidFill>
            </a:endParaRPr>
          </a:p>
          <a:p>
            <a:r>
              <a:rPr lang="en-US" sz="1600" dirty="0">
                <a:solidFill>
                  <a:schemeClr val="tx2">
                    <a:lumMod val="75000"/>
                    <a:lumOff val="25000"/>
                  </a:schemeClr>
                </a:solidFill>
              </a:rPr>
              <a:t>CRISPR and other forms of gene editing also can improve plants and animals by efficiently knocking out harmful genes  as well as producing GMOs more efficiently.</a:t>
            </a:r>
          </a:p>
          <a:p>
            <a:endParaRPr lang="en-US" sz="1600" dirty="0">
              <a:solidFill>
                <a:schemeClr val="tx2">
                  <a:lumMod val="75000"/>
                  <a:lumOff val="25000"/>
                </a:schemeClr>
              </a:solidFill>
            </a:endParaRPr>
          </a:p>
          <a:p>
            <a:r>
              <a:rPr lang="en-US" sz="1600" dirty="0">
                <a:solidFill>
                  <a:schemeClr val="tx2">
                    <a:lumMod val="75000"/>
                    <a:lumOff val="25000"/>
                  </a:schemeClr>
                </a:solidFill>
              </a:rPr>
              <a:t>Advances in biology (limited discussion today)</a:t>
            </a:r>
          </a:p>
          <a:p>
            <a:pPr lvl="1"/>
            <a:r>
              <a:rPr lang="en-US" sz="1200" dirty="0">
                <a:solidFill>
                  <a:schemeClr val="tx2">
                    <a:lumMod val="75000"/>
                    <a:lumOff val="25000"/>
                  </a:schemeClr>
                </a:solidFill>
              </a:rPr>
              <a:t>Microbiology: soil microbiome for better fertilizer, microbes for pest control</a:t>
            </a:r>
          </a:p>
          <a:p>
            <a:pPr lvl="1"/>
            <a:r>
              <a:rPr lang="en-US" sz="1200" dirty="0">
                <a:solidFill>
                  <a:schemeClr val="tx2">
                    <a:lumMod val="75000"/>
                    <a:lumOff val="25000"/>
                  </a:schemeClr>
                </a:solidFill>
              </a:rPr>
              <a:t>COVID-19 induced advances understanding of viruses and resistance and vaccines, and medicines for virus prevention and control</a:t>
            </a:r>
            <a:endParaRPr lang="en-US" sz="1200" dirty="0">
              <a:solidFill>
                <a:srgbClr val="FF0000"/>
              </a:solidFill>
            </a:endParaRPr>
          </a:p>
        </p:txBody>
      </p:sp>
      <p:sp>
        <p:nvSpPr>
          <p:cNvPr id="4" name="Slide Number Placeholder 3">
            <a:extLst>
              <a:ext uri="{FF2B5EF4-FFF2-40B4-BE49-F238E27FC236}">
                <a16:creationId xmlns:a16="http://schemas.microsoft.com/office/drawing/2014/main" id="{DA8B69E4-EE75-4183-918F-3DFE9D42C150}"/>
              </a:ext>
            </a:extLst>
          </p:cNvPr>
          <p:cNvSpPr>
            <a:spLocks noGrp="1"/>
          </p:cNvSpPr>
          <p:nvPr>
            <p:ph type="sldNum" sz="quarter" idx="10"/>
          </p:nvPr>
        </p:nvSpPr>
        <p:spPr/>
        <p:txBody>
          <a:bodyPr/>
          <a:lstStyle/>
          <a:p>
            <a:fld id="{DA4EA3D9-F4BD-43EB-BCC9-1D07ADE390A9}" type="slidenum">
              <a:rPr lang="en-US" smtClean="0">
                <a:solidFill>
                  <a:srgbClr val="848589"/>
                </a:solidFill>
              </a:rPr>
              <a:pPr/>
              <a:t>3</a:t>
            </a:fld>
            <a:endParaRPr lang="en-US" dirty="0">
              <a:solidFill>
                <a:srgbClr val="848589"/>
              </a:solidFill>
            </a:endParaRPr>
          </a:p>
        </p:txBody>
      </p:sp>
    </p:spTree>
    <p:extLst>
      <p:ext uri="{BB962C8B-B14F-4D97-AF65-F5344CB8AC3E}">
        <p14:creationId xmlns:p14="http://schemas.microsoft.com/office/powerpoint/2010/main" val="1399498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6356-8479-487D-B205-E8D694EBAE70}"/>
              </a:ext>
            </a:extLst>
          </p:cNvPr>
          <p:cNvSpPr>
            <a:spLocks noGrp="1"/>
          </p:cNvSpPr>
          <p:nvPr>
            <p:ph type="title"/>
          </p:nvPr>
        </p:nvSpPr>
        <p:spPr/>
        <p:txBody>
          <a:bodyPr/>
          <a:lstStyle/>
          <a:p>
            <a:r>
              <a:rPr lang="en-US" dirty="0"/>
              <a:t>Genus development of CRISPR Pigs for disease resistance.  </a:t>
            </a:r>
          </a:p>
        </p:txBody>
      </p:sp>
      <p:sp>
        <p:nvSpPr>
          <p:cNvPr id="3" name="Content Placeholder 2">
            <a:extLst>
              <a:ext uri="{FF2B5EF4-FFF2-40B4-BE49-F238E27FC236}">
                <a16:creationId xmlns:a16="http://schemas.microsoft.com/office/drawing/2014/main" id="{E2134DC3-C7C0-4997-9F01-36CB8E2FC8F5}"/>
              </a:ext>
            </a:extLst>
          </p:cNvPr>
          <p:cNvSpPr>
            <a:spLocks noGrp="1"/>
          </p:cNvSpPr>
          <p:nvPr>
            <p:ph idx="1"/>
          </p:nvPr>
        </p:nvSpPr>
        <p:spPr/>
        <p:txBody>
          <a:bodyPr/>
          <a:lstStyle/>
          <a:p>
            <a:r>
              <a:rPr lang="en-US" dirty="0"/>
              <a:t>Licensed CRISPR-Cas9 from Caribou biotech in 2015</a:t>
            </a:r>
          </a:p>
          <a:p>
            <a:r>
              <a:rPr lang="en-US" dirty="0"/>
              <a:t>Spent $7 million on CRISPR research in 2021 </a:t>
            </a:r>
          </a:p>
          <a:p>
            <a:r>
              <a:rPr lang="en-US" dirty="0"/>
              <a:t>Used CRISPR to develop swine varieties resistant to disease.</a:t>
            </a:r>
          </a:p>
          <a:p>
            <a:pPr lvl="1"/>
            <a:r>
              <a:rPr lang="en-US" dirty="0"/>
              <a:t>Developed varieties resistant to two strains of porcine reproductive and respiratory syndrome virus (PRRSV) </a:t>
            </a:r>
          </a:p>
          <a:p>
            <a:pPr lvl="1"/>
            <a:r>
              <a:rPr lang="en-US" dirty="0"/>
              <a:t>Have made two applications for PRRSV varieties to be commercialization to USFDA </a:t>
            </a:r>
          </a:p>
          <a:p>
            <a:pPr lvl="1"/>
            <a:r>
              <a:rPr lang="en-US" dirty="0"/>
              <a:t>Have gone into a collaboration with Beijing Capital Agribusiness (BCA) to register PRRSV with the Chinese government and further develop this pig variety.</a:t>
            </a:r>
          </a:p>
          <a:p>
            <a:r>
              <a:rPr lang="en-US" dirty="0"/>
              <a:t>Working with Kansas State and others to evaluate their lines for resistance to African Swine Fever  </a:t>
            </a:r>
          </a:p>
        </p:txBody>
      </p:sp>
      <p:sp>
        <p:nvSpPr>
          <p:cNvPr id="4" name="Slide Number Placeholder 3">
            <a:extLst>
              <a:ext uri="{FF2B5EF4-FFF2-40B4-BE49-F238E27FC236}">
                <a16:creationId xmlns:a16="http://schemas.microsoft.com/office/drawing/2014/main" id="{197A1337-A0A7-4CD2-9AA1-A973468FF833}"/>
              </a:ext>
            </a:extLst>
          </p:cNvPr>
          <p:cNvSpPr>
            <a:spLocks noGrp="1"/>
          </p:cNvSpPr>
          <p:nvPr>
            <p:ph type="sldNum" sz="quarter" idx="10"/>
          </p:nvPr>
        </p:nvSpPr>
        <p:spPr/>
        <p:txBody>
          <a:bodyPr/>
          <a:lstStyle/>
          <a:p>
            <a:fld id="{DA4EA3D9-F4BD-43EB-BCC9-1D07ADE390A9}" type="slidenum">
              <a:rPr lang="en-US" smtClean="0">
                <a:solidFill>
                  <a:srgbClr val="848589"/>
                </a:solidFill>
              </a:rPr>
              <a:pPr/>
              <a:t>30</a:t>
            </a:fld>
            <a:endParaRPr lang="en-US" dirty="0">
              <a:solidFill>
                <a:srgbClr val="848589"/>
              </a:solidFill>
            </a:endParaRPr>
          </a:p>
        </p:txBody>
      </p:sp>
    </p:spTree>
    <p:extLst>
      <p:ext uri="{BB962C8B-B14F-4D97-AF65-F5344CB8AC3E}">
        <p14:creationId xmlns:p14="http://schemas.microsoft.com/office/powerpoint/2010/main" val="323936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841-9AD4-48BE-8B8E-E2318AFBCD0D}"/>
              </a:ext>
            </a:extLst>
          </p:cNvPr>
          <p:cNvSpPr>
            <a:spLocks noGrp="1"/>
          </p:cNvSpPr>
          <p:nvPr>
            <p:ph type="title"/>
          </p:nvPr>
        </p:nvSpPr>
        <p:spPr>
          <a:xfrm>
            <a:off x="457200" y="990600"/>
            <a:ext cx="8229600" cy="597049"/>
          </a:xfrm>
        </p:spPr>
        <p:txBody>
          <a:bodyPr/>
          <a:lstStyle/>
          <a:p>
            <a:r>
              <a:rPr lang="en-US" dirty="0"/>
              <a:t>Regulatory framework for gene-edited crops in US vs Europe </a:t>
            </a:r>
          </a:p>
        </p:txBody>
      </p:sp>
      <p:sp>
        <p:nvSpPr>
          <p:cNvPr id="3" name="Text Placeholder 2">
            <a:extLst>
              <a:ext uri="{FF2B5EF4-FFF2-40B4-BE49-F238E27FC236}">
                <a16:creationId xmlns:a16="http://schemas.microsoft.com/office/drawing/2014/main" id="{6832E37B-FF3A-4951-862A-168EDBB6E417}"/>
              </a:ext>
            </a:extLst>
          </p:cNvPr>
          <p:cNvSpPr>
            <a:spLocks noGrp="1"/>
          </p:cNvSpPr>
          <p:nvPr>
            <p:ph type="body" sz="quarter" idx="10"/>
          </p:nvPr>
        </p:nvSpPr>
        <p:spPr/>
        <p:txBody>
          <a:bodyPr/>
          <a:lstStyle/>
          <a:p>
            <a:pPr marL="0" indent="0">
              <a:buNone/>
            </a:pPr>
            <a:r>
              <a:rPr lang="en-US" dirty="0"/>
              <a:t>								 EU regulations 					</a:t>
            </a:r>
          </a:p>
        </p:txBody>
      </p:sp>
      <p:pic>
        <p:nvPicPr>
          <p:cNvPr id="8" name="Picture 7">
            <a:extLst>
              <a:ext uri="{FF2B5EF4-FFF2-40B4-BE49-F238E27FC236}">
                <a16:creationId xmlns:a16="http://schemas.microsoft.com/office/drawing/2014/main" id="{B2DE6E0A-850E-457C-9921-6405978FC483}"/>
              </a:ext>
            </a:extLst>
          </p:cNvPr>
          <p:cNvPicPr>
            <a:picLocks noChangeAspect="1"/>
          </p:cNvPicPr>
          <p:nvPr/>
        </p:nvPicPr>
        <p:blipFill>
          <a:blip r:embed="rId2"/>
          <a:stretch>
            <a:fillRect/>
          </a:stretch>
        </p:blipFill>
        <p:spPr>
          <a:xfrm>
            <a:off x="0" y="2538802"/>
            <a:ext cx="9144000" cy="3320822"/>
          </a:xfrm>
          <a:prstGeom prst="rect">
            <a:avLst/>
          </a:prstGeom>
        </p:spPr>
      </p:pic>
      <p:sp>
        <p:nvSpPr>
          <p:cNvPr id="10" name="Arrow: Left 9">
            <a:extLst>
              <a:ext uri="{FF2B5EF4-FFF2-40B4-BE49-F238E27FC236}">
                <a16:creationId xmlns:a16="http://schemas.microsoft.com/office/drawing/2014/main" id="{C1658171-D0D4-4E75-832D-0377ADBC1DDF}"/>
              </a:ext>
            </a:extLst>
          </p:cNvPr>
          <p:cNvSpPr/>
          <p:nvPr/>
        </p:nvSpPr>
        <p:spPr>
          <a:xfrm>
            <a:off x="2133600" y="2286000"/>
            <a:ext cx="2209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9593C29-67C4-4D8E-BA54-E20EB6135B14}"/>
              </a:ext>
            </a:extLst>
          </p:cNvPr>
          <p:cNvSpPr/>
          <p:nvPr/>
        </p:nvSpPr>
        <p:spPr>
          <a:xfrm>
            <a:off x="5943600" y="2286000"/>
            <a:ext cx="2895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72F8CE-713E-4B5E-821B-A850E4DE3228}"/>
              </a:ext>
            </a:extLst>
          </p:cNvPr>
          <p:cNvSpPr txBox="1"/>
          <p:nvPr/>
        </p:nvSpPr>
        <p:spPr>
          <a:xfrm>
            <a:off x="5486400" y="5682734"/>
            <a:ext cx="3352800" cy="369332"/>
          </a:xfrm>
          <a:prstGeom prst="rect">
            <a:avLst/>
          </a:prstGeom>
          <a:noFill/>
        </p:spPr>
        <p:txBody>
          <a:bodyPr wrap="square" rtlCol="0">
            <a:spAutoFit/>
          </a:bodyPr>
          <a:lstStyle/>
          <a:p>
            <a:r>
              <a:rPr lang="en-US" dirty="0"/>
              <a:t>              US regulations   </a:t>
            </a:r>
          </a:p>
        </p:txBody>
      </p:sp>
      <p:sp>
        <p:nvSpPr>
          <p:cNvPr id="13" name="Arrow: Left 12">
            <a:extLst>
              <a:ext uri="{FF2B5EF4-FFF2-40B4-BE49-F238E27FC236}">
                <a16:creationId xmlns:a16="http://schemas.microsoft.com/office/drawing/2014/main" id="{8370ED4F-6ABB-490C-9DBF-218C10C0DF0C}"/>
              </a:ext>
            </a:extLst>
          </p:cNvPr>
          <p:cNvSpPr/>
          <p:nvPr/>
        </p:nvSpPr>
        <p:spPr>
          <a:xfrm>
            <a:off x="5562600" y="5821681"/>
            <a:ext cx="838200" cy="1383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6A321E7-2CDA-49FB-A83F-D2E7CD6771B1}"/>
              </a:ext>
            </a:extLst>
          </p:cNvPr>
          <p:cNvSpPr/>
          <p:nvPr/>
        </p:nvSpPr>
        <p:spPr>
          <a:xfrm>
            <a:off x="8001000" y="5821681"/>
            <a:ext cx="762000" cy="13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253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03F9-34AC-4B81-AD5F-FAE33647CCBD}"/>
              </a:ext>
            </a:extLst>
          </p:cNvPr>
          <p:cNvSpPr>
            <a:spLocks noGrp="1"/>
          </p:cNvSpPr>
          <p:nvPr>
            <p:ph type="title"/>
          </p:nvPr>
        </p:nvSpPr>
        <p:spPr>
          <a:xfrm>
            <a:off x="457200" y="1029704"/>
            <a:ext cx="8229600" cy="597049"/>
          </a:xfrm>
        </p:spPr>
        <p:txBody>
          <a:bodyPr/>
          <a:lstStyle/>
          <a:p>
            <a:r>
              <a:rPr lang="en-US" dirty="0"/>
              <a:t>Current state of gene editing regulation 2020: Green cheaper &amp; faster, Red same as GMOs</a:t>
            </a:r>
          </a:p>
        </p:txBody>
      </p:sp>
      <p:pic>
        <p:nvPicPr>
          <p:cNvPr id="4" name="Main graphic">
            <a:extLst>
              <a:ext uri="{FF2B5EF4-FFF2-40B4-BE49-F238E27FC236}">
                <a16:creationId xmlns:a16="http://schemas.microsoft.com/office/drawing/2014/main" id="{F7C98796-5C4D-46D6-AFE2-0B168A60485A}"/>
              </a:ext>
            </a:extLst>
          </p:cNvPr>
          <p:cNvPicPr/>
          <p:nvPr/>
        </p:nvPicPr>
        <p:blipFill>
          <a:blip r:embed="rId2"/>
          <a:stretch/>
        </p:blipFill>
        <p:spPr>
          <a:xfrm>
            <a:off x="1937731" y="2285789"/>
            <a:ext cx="5362200" cy="3809880"/>
          </a:xfrm>
          <a:prstGeom prst="rect">
            <a:avLst/>
          </a:prstGeom>
          <a:ln>
            <a:noFill/>
          </a:ln>
        </p:spPr>
      </p:pic>
      <p:sp>
        <p:nvSpPr>
          <p:cNvPr id="5" name="Text Placeholder 4">
            <a:extLst>
              <a:ext uri="{FF2B5EF4-FFF2-40B4-BE49-F238E27FC236}">
                <a16:creationId xmlns:a16="http://schemas.microsoft.com/office/drawing/2014/main" id="{F8550469-44B6-41A5-BDEA-FFBB557B3615}"/>
              </a:ext>
            </a:extLst>
          </p:cNvPr>
          <p:cNvSpPr txBox="1">
            <a:spLocks noGrp="1"/>
          </p:cNvSpPr>
          <p:nvPr>
            <p:ph type="body" sz="quarter" idx="10"/>
          </p:nvPr>
        </p:nvSpPr>
        <p:spPr>
          <a:xfrm>
            <a:off x="568325" y="2087563"/>
            <a:ext cx="8101013" cy="4468916"/>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dirty="0"/>
              <a:t>		</a:t>
            </a:r>
          </a:p>
          <a:p>
            <a:pPr marL="0" indent="0">
              <a:buNone/>
            </a:pPr>
            <a:endParaRPr lang="en-US" sz="1400" dirty="0"/>
          </a:p>
          <a:p>
            <a:pPr marL="0" indent="0">
              <a:buNone/>
            </a:pPr>
            <a:r>
              <a:rPr lang="en-US" sz="1400" dirty="0"/>
              <a:t>	https://www.embopress.org/doi/full/10.15252/embr.202050680</a:t>
            </a:r>
          </a:p>
        </p:txBody>
      </p:sp>
    </p:spTree>
    <p:extLst>
      <p:ext uri="{BB962C8B-B14F-4D97-AF65-F5344CB8AC3E}">
        <p14:creationId xmlns:p14="http://schemas.microsoft.com/office/powerpoint/2010/main" val="3899434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800A-F284-48D0-A8F6-67FE6C210889}"/>
              </a:ext>
            </a:extLst>
          </p:cNvPr>
          <p:cNvSpPr>
            <a:spLocks noGrp="1"/>
          </p:cNvSpPr>
          <p:nvPr>
            <p:ph type="title"/>
          </p:nvPr>
        </p:nvSpPr>
        <p:spPr>
          <a:xfrm>
            <a:off x="503656" y="759469"/>
            <a:ext cx="8229600" cy="597049"/>
          </a:xfrm>
        </p:spPr>
        <p:txBody>
          <a:bodyPr/>
          <a:lstStyle/>
          <a:p>
            <a:r>
              <a:rPr lang="en-US" dirty="0"/>
              <a:t>The Future Use &amp; Impacts of Biotech in Asia  </a:t>
            </a:r>
          </a:p>
        </p:txBody>
      </p:sp>
      <p:sp>
        <p:nvSpPr>
          <p:cNvPr id="3" name="Text Placeholder 2">
            <a:extLst>
              <a:ext uri="{FF2B5EF4-FFF2-40B4-BE49-F238E27FC236}">
                <a16:creationId xmlns:a16="http://schemas.microsoft.com/office/drawing/2014/main" id="{56473670-F25E-4813-9393-24BACD969839}"/>
              </a:ext>
            </a:extLst>
          </p:cNvPr>
          <p:cNvSpPr>
            <a:spLocks noGrp="1"/>
          </p:cNvSpPr>
          <p:nvPr>
            <p:ph type="body" sz="quarter" idx="10"/>
          </p:nvPr>
        </p:nvSpPr>
        <p:spPr>
          <a:xfrm>
            <a:off x="567949" y="2133600"/>
            <a:ext cx="8101013" cy="329184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aphicFrame>
        <p:nvGraphicFramePr>
          <p:cNvPr id="5" name="Table 5">
            <a:extLst>
              <a:ext uri="{FF2B5EF4-FFF2-40B4-BE49-F238E27FC236}">
                <a16:creationId xmlns:a16="http://schemas.microsoft.com/office/drawing/2014/main" id="{D119F610-A399-45EE-9EDE-0C07DF0E462F}"/>
              </a:ext>
            </a:extLst>
          </p:cNvPr>
          <p:cNvGraphicFramePr>
            <a:graphicFrameLocks noGrp="1"/>
          </p:cNvGraphicFramePr>
          <p:nvPr>
            <p:extLst>
              <p:ext uri="{D42A27DB-BD31-4B8C-83A1-F6EECF244321}">
                <p14:modId xmlns:p14="http://schemas.microsoft.com/office/powerpoint/2010/main" val="3265219061"/>
              </p:ext>
            </p:extLst>
          </p:nvPr>
        </p:nvGraphicFramePr>
        <p:xfrm>
          <a:off x="1066800" y="1285956"/>
          <a:ext cx="7010400" cy="5373924"/>
        </p:xfrm>
        <a:graphic>
          <a:graphicData uri="http://schemas.openxmlformats.org/drawingml/2006/table">
            <a:tbl>
              <a:tblPr firstRow="1" bandRow="1">
                <a:tableStyleId>{C4B1156A-380E-4F78-BDF5-A606A8083BF9}</a:tableStyleId>
              </a:tblPr>
              <a:tblGrid>
                <a:gridCol w="914400">
                  <a:extLst>
                    <a:ext uri="{9D8B030D-6E8A-4147-A177-3AD203B41FA5}">
                      <a16:colId xmlns:a16="http://schemas.microsoft.com/office/drawing/2014/main" val="2532177636"/>
                    </a:ext>
                  </a:extLst>
                </a:gridCol>
                <a:gridCol w="1219200">
                  <a:extLst>
                    <a:ext uri="{9D8B030D-6E8A-4147-A177-3AD203B41FA5}">
                      <a16:colId xmlns:a16="http://schemas.microsoft.com/office/drawing/2014/main" val="1076936525"/>
                    </a:ext>
                  </a:extLst>
                </a:gridCol>
                <a:gridCol w="1447800">
                  <a:extLst>
                    <a:ext uri="{9D8B030D-6E8A-4147-A177-3AD203B41FA5}">
                      <a16:colId xmlns:a16="http://schemas.microsoft.com/office/drawing/2014/main" val="3220449050"/>
                    </a:ext>
                  </a:extLst>
                </a:gridCol>
                <a:gridCol w="1143000">
                  <a:extLst>
                    <a:ext uri="{9D8B030D-6E8A-4147-A177-3AD203B41FA5}">
                      <a16:colId xmlns:a16="http://schemas.microsoft.com/office/drawing/2014/main" val="1913573752"/>
                    </a:ext>
                  </a:extLst>
                </a:gridCol>
                <a:gridCol w="1066800">
                  <a:extLst>
                    <a:ext uri="{9D8B030D-6E8A-4147-A177-3AD203B41FA5}">
                      <a16:colId xmlns:a16="http://schemas.microsoft.com/office/drawing/2014/main" val="3269881108"/>
                    </a:ext>
                  </a:extLst>
                </a:gridCol>
                <a:gridCol w="1219200">
                  <a:extLst>
                    <a:ext uri="{9D8B030D-6E8A-4147-A177-3AD203B41FA5}">
                      <a16:colId xmlns:a16="http://schemas.microsoft.com/office/drawing/2014/main" val="3677702962"/>
                    </a:ext>
                  </a:extLst>
                </a:gridCol>
              </a:tblGrid>
              <a:tr h="1076244">
                <a:tc>
                  <a:txBody>
                    <a:bodyPr/>
                    <a:lstStyle/>
                    <a:p>
                      <a:endParaRPr lang="en-US" sz="1200" b="1" dirty="0"/>
                    </a:p>
                  </a:txBody>
                  <a:tcPr>
                    <a:noFill/>
                  </a:tcPr>
                </a:tc>
                <a:tc>
                  <a:txBody>
                    <a:bodyPr/>
                    <a:lstStyle/>
                    <a:p>
                      <a:r>
                        <a:rPr lang="en-US" sz="1200" b="1" dirty="0"/>
                        <a:t>Advantage</a:t>
                      </a:r>
                    </a:p>
                  </a:txBody>
                  <a:tcPr>
                    <a:noFill/>
                  </a:tcPr>
                </a:tc>
                <a:tc>
                  <a:txBody>
                    <a:bodyPr/>
                    <a:lstStyle/>
                    <a:p>
                      <a:r>
                        <a:rPr lang="en-US" sz="1200" b="1" dirty="0"/>
                        <a:t>Time &amp; cost saving over current breeding  (plants)</a:t>
                      </a:r>
                    </a:p>
                  </a:txBody>
                  <a:tcPr>
                    <a:noFill/>
                  </a:tcPr>
                </a:tc>
                <a:tc>
                  <a:txBody>
                    <a:bodyPr/>
                    <a:lstStyle/>
                    <a:p>
                      <a:r>
                        <a:rPr lang="en-US" sz="1200" b="1" dirty="0"/>
                        <a:t>Potential impact on production &amp; environment</a:t>
                      </a:r>
                    </a:p>
                  </a:txBody>
                  <a:tcPr>
                    <a:noFill/>
                  </a:tcPr>
                </a:tc>
                <a:tc>
                  <a:txBody>
                    <a:bodyPr/>
                    <a:lstStyle/>
                    <a:p>
                      <a:r>
                        <a:rPr lang="en-US" sz="1200" b="1" dirty="0"/>
                        <a:t>Public or private research</a:t>
                      </a:r>
                    </a:p>
                  </a:txBody>
                  <a:tcPr>
                    <a:noFill/>
                  </a:tcPr>
                </a:tc>
                <a:tc>
                  <a:txBody>
                    <a:bodyPr/>
                    <a:lstStyle/>
                    <a:p>
                      <a:r>
                        <a:rPr lang="en-US" sz="1200" b="1" dirty="0"/>
                        <a:t>Needed policy changes </a:t>
                      </a:r>
                    </a:p>
                  </a:txBody>
                  <a:tcPr>
                    <a:noFill/>
                  </a:tcPr>
                </a:tc>
                <a:extLst>
                  <a:ext uri="{0D108BD9-81ED-4DB2-BD59-A6C34878D82A}">
                    <a16:rowId xmlns:a16="http://schemas.microsoft.com/office/drawing/2014/main" val="4286019334"/>
                  </a:ext>
                </a:extLst>
              </a:tr>
              <a:tr h="1419045">
                <a:tc>
                  <a:txBody>
                    <a:bodyPr/>
                    <a:lstStyle/>
                    <a:p>
                      <a:r>
                        <a:rPr lang="en-US" sz="1200" dirty="0"/>
                        <a:t>Modern breeding</a:t>
                      </a:r>
                    </a:p>
                  </a:txBody>
                  <a:tcPr>
                    <a:noFill/>
                  </a:tcPr>
                </a:tc>
                <a:tc>
                  <a:txBody>
                    <a:bodyPr/>
                    <a:lstStyle/>
                    <a:p>
                      <a:r>
                        <a:rPr lang="en-US" sz="1200" dirty="0"/>
                        <a:t>Speeds &amp; increases efficiency of breeding; limited by genome of targeted plant</a:t>
                      </a:r>
                    </a:p>
                  </a:txBody>
                  <a:tcPr>
                    <a:noFill/>
                  </a:tcPr>
                </a:tc>
                <a:tc>
                  <a:txBody>
                    <a:bodyPr/>
                    <a:lstStyle/>
                    <a:p>
                      <a:r>
                        <a:rPr lang="en-US" sz="1200" dirty="0"/>
                        <a:t>2-3 years less parent selection&amp; backcrossing, but major investment in IT, training, genomics. No new regs or consumer resistance</a:t>
                      </a:r>
                    </a:p>
                  </a:txBody>
                  <a:tcPr>
                    <a:noFill/>
                  </a:tcPr>
                </a:tc>
                <a:tc>
                  <a:txBody>
                    <a:bodyPr/>
                    <a:lstStyle/>
                    <a:p>
                      <a:r>
                        <a:rPr lang="en-US" sz="1200" dirty="0"/>
                        <a:t>Faster yield gains &amp; resistance to biotic &amp; abiotic stress to gradually reduce chemicals</a:t>
                      </a:r>
                    </a:p>
                  </a:txBody>
                  <a:tcPr>
                    <a:noFill/>
                  </a:tcPr>
                </a:tc>
                <a:tc>
                  <a:txBody>
                    <a:bodyPr/>
                    <a:lstStyle/>
                    <a:p>
                      <a:r>
                        <a:rPr lang="en-US" sz="1200" dirty="0"/>
                        <a:t>Big private is using for </a:t>
                      </a:r>
                      <a:r>
                        <a:rPr lang="en-US" sz="1200" u="sng" dirty="0"/>
                        <a:t>hybrids;</a:t>
                      </a:r>
                      <a:r>
                        <a:rPr lang="en-US" sz="1200" dirty="0"/>
                        <a:t> Public &amp; local private in future </a:t>
                      </a:r>
                      <a:r>
                        <a:rPr lang="en-US" sz="1200" u="sng" dirty="0"/>
                        <a:t>self pollinated </a:t>
                      </a:r>
                    </a:p>
                  </a:txBody>
                  <a:tcPr>
                    <a:noFill/>
                  </a:tcPr>
                </a:tc>
                <a:tc>
                  <a:txBody>
                    <a:bodyPr/>
                    <a:lstStyle/>
                    <a:p>
                      <a:r>
                        <a:rPr lang="en-US" sz="1200" dirty="0"/>
                        <a:t>More funds for genomics &amp; training</a:t>
                      </a:r>
                    </a:p>
                    <a:p>
                      <a:endParaRPr lang="en-US" sz="1200" dirty="0"/>
                    </a:p>
                  </a:txBody>
                  <a:tcPr>
                    <a:noFill/>
                  </a:tcPr>
                </a:tc>
                <a:extLst>
                  <a:ext uri="{0D108BD9-81ED-4DB2-BD59-A6C34878D82A}">
                    <a16:rowId xmlns:a16="http://schemas.microsoft.com/office/drawing/2014/main" val="478248679"/>
                  </a:ext>
                </a:extLst>
              </a:tr>
              <a:tr h="1324155">
                <a:tc>
                  <a:txBody>
                    <a:bodyPr/>
                    <a:lstStyle/>
                    <a:p>
                      <a:r>
                        <a:rPr lang="en-US" sz="1200" dirty="0"/>
                        <a:t>GMO plants animals, vaccines</a:t>
                      </a:r>
                    </a:p>
                  </a:txBody>
                  <a:tcPr>
                    <a:noFill/>
                  </a:tcPr>
                </a:tc>
                <a:tc>
                  <a:txBody>
                    <a:bodyPr/>
                    <a:lstStyle/>
                    <a:p>
                      <a:r>
                        <a:rPr lang="en-US" sz="1200" dirty="0"/>
                        <a:t>Allows addition of trait not genome of target plant</a:t>
                      </a:r>
                    </a:p>
                  </a:txBody>
                  <a:tcPr>
                    <a:noFill/>
                  </a:tcPr>
                </a:tc>
                <a:tc>
                  <a:txBody>
                    <a:bodyPr/>
                    <a:lstStyle/>
                    <a:p>
                      <a:r>
                        <a:rPr lang="en-US" sz="1200" dirty="0"/>
                        <a:t>2 years more than conventional breeding then 3 or more years for regulation and consumer resistance</a:t>
                      </a:r>
                    </a:p>
                  </a:txBody>
                  <a:tcPr>
                    <a:noFill/>
                  </a:tcPr>
                </a:tc>
                <a:tc>
                  <a:txBody>
                    <a:bodyPr/>
                    <a:lstStyle/>
                    <a:p>
                      <a:r>
                        <a:rPr lang="en-US" sz="1200" dirty="0"/>
                        <a:t>Tech available</a:t>
                      </a:r>
                    </a:p>
                    <a:p>
                      <a:r>
                        <a:rPr lang="en-US" sz="1200" dirty="0"/>
                        <a:t>for yield gains &amp;  stress resistance.</a:t>
                      </a:r>
                    </a:p>
                    <a:p>
                      <a:r>
                        <a:rPr lang="en-US" sz="1200" dirty="0"/>
                        <a:t>Replace pesticides</a:t>
                      </a:r>
                    </a:p>
                  </a:txBody>
                  <a:tcPr>
                    <a:noFill/>
                  </a:tcPr>
                </a:tc>
                <a:tc>
                  <a:txBody>
                    <a:bodyPr/>
                    <a:lstStyle/>
                    <a:p>
                      <a:r>
                        <a:rPr lang="en-US" sz="1200" dirty="0"/>
                        <a:t>Big &amp; small private firms, </a:t>
                      </a:r>
                    </a:p>
                    <a:p>
                      <a:r>
                        <a:rPr lang="en-US" sz="1200" dirty="0"/>
                        <a:t>for </a:t>
                      </a:r>
                      <a:r>
                        <a:rPr lang="en-US" sz="1200" u="sng" dirty="0"/>
                        <a:t>major feed &amp; industrial </a:t>
                      </a:r>
                      <a:r>
                        <a:rPr lang="en-US" sz="1200" dirty="0"/>
                        <a:t>crops.  </a:t>
                      </a:r>
                    </a:p>
                  </a:txBody>
                  <a:tcPr>
                    <a:noFill/>
                  </a:tcPr>
                </a:tc>
                <a:tc>
                  <a:txBody>
                    <a:bodyPr/>
                    <a:lstStyle/>
                    <a:p>
                      <a:r>
                        <a:rPr lang="en-US" sz="1200" dirty="0"/>
                        <a:t>Transparent regulatory process with path to </a:t>
                      </a:r>
                      <a:r>
                        <a:rPr lang="en-US" sz="1200" dirty="0" err="1"/>
                        <a:t>commerciali-zation</a:t>
                      </a:r>
                      <a:endParaRPr lang="en-US" sz="1200" dirty="0"/>
                    </a:p>
                  </a:txBody>
                  <a:tcPr>
                    <a:noFill/>
                  </a:tcPr>
                </a:tc>
                <a:extLst>
                  <a:ext uri="{0D108BD9-81ED-4DB2-BD59-A6C34878D82A}">
                    <a16:rowId xmlns:a16="http://schemas.microsoft.com/office/drawing/2014/main" val="2345408980"/>
                  </a:ext>
                </a:extLst>
              </a:tr>
              <a:tr h="977565">
                <a:tc>
                  <a:txBody>
                    <a:bodyPr/>
                    <a:lstStyle/>
                    <a:p>
                      <a:r>
                        <a:rPr lang="en-US" sz="1200" dirty="0"/>
                        <a:t>Gene editing</a:t>
                      </a:r>
                    </a:p>
                  </a:txBody>
                  <a:tcPr>
                    <a:noFill/>
                  </a:tcPr>
                </a:tc>
                <a:tc>
                  <a:txBody>
                    <a:bodyPr/>
                    <a:lstStyle/>
                    <a:p>
                      <a:r>
                        <a:rPr lang="en-US" sz="1200" dirty="0"/>
                        <a:t>Knock out multiple genes efficiently.  </a:t>
                      </a:r>
                    </a:p>
                  </a:txBody>
                  <a:tcPr>
                    <a:noFill/>
                  </a:tcPr>
                </a:tc>
                <a:tc>
                  <a:txBody>
                    <a:bodyPr/>
                    <a:lstStyle/>
                    <a:p>
                      <a:r>
                        <a:rPr lang="en-US" sz="1200" dirty="0"/>
                        <a:t>Saves 2 or 3 years, inexpensive inputs for use. Needs genomics.</a:t>
                      </a:r>
                    </a:p>
                    <a:p>
                      <a:r>
                        <a:rPr lang="en-US" sz="1200" dirty="0"/>
                        <a:t>Regulation??</a:t>
                      </a:r>
                    </a:p>
                    <a:p>
                      <a:r>
                        <a:rPr lang="en-US" sz="1200" dirty="0"/>
                        <a:t>Consumer resistance???</a:t>
                      </a:r>
                    </a:p>
                  </a:txBody>
                  <a:tcPr>
                    <a:noFill/>
                  </a:tcPr>
                </a:tc>
                <a:tc>
                  <a:txBody>
                    <a:bodyPr/>
                    <a:lstStyle/>
                    <a:p>
                      <a:r>
                        <a:rPr lang="en-US" sz="1200" dirty="0"/>
                        <a:t>Some tech ready - Quality, disease resistance, then yield. </a:t>
                      </a:r>
                    </a:p>
                    <a:p>
                      <a:endParaRPr lang="en-US" sz="1200" dirty="0"/>
                    </a:p>
                  </a:txBody>
                  <a:tcPr>
                    <a:noFill/>
                  </a:tcPr>
                </a:tc>
                <a:tc>
                  <a:txBody>
                    <a:bodyPr/>
                    <a:lstStyle/>
                    <a:p>
                      <a:r>
                        <a:rPr lang="en-US" sz="1200" dirty="0"/>
                        <a:t>Small/big firms </a:t>
                      </a:r>
                      <a:r>
                        <a:rPr lang="en-US" sz="1200" u="sng" dirty="0"/>
                        <a:t>hort. &amp; pulses</a:t>
                      </a:r>
                      <a:r>
                        <a:rPr lang="en-US" sz="1200" dirty="0"/>
                        <a:t>; big firms &amp; public </a:t>
                      </a:r>
                      <a:r>
                        <a:rPr lang="en-US" sz="1200" u="sng" dirty="0"/>
                        <a:t>non-GMO field crops</a:t>
                      </a:r>
                    </a:p>
                  </a:txBody>
                  <a:tcPr>
                    <a:noFill/>
                  </a:tcPr>
                </a:tc>
                <a:tc>
                  <a:txBody>
                    <a:bodyPr/>
                    <a:lstStyle/>
                    <a:p>
                      <a:r>
                        <a:rPr lang="en-US" sz="1200" dirty="0"/>
                        <a:t>Clarify regulations on gene editing without foreign genes.</a:t>
                      </a:r>
                    </a:p>
                    <a:p>
                      <a:r>
                        <a:rPr lang="en-US" sz="1200" dirty="0"/>
                        <a:t>More funds for research</a:t>
                      </a:r>
                    </a:p>
                  </a:txBody>
                  <a:tcPr>
                    <a:noFill/>
                  </a:tcPr>
                </a:tc>
                <a:extLst>
                  <a:ext uri="{0D108BD9-81ED-4DB2-BD59-A6C34878D82A}">
                    <a16:rowId xmlns:a16="http://schemas.microsoft.com/office/drawing/2014/main" val="2153810521"/>
                  </a:ext>
                </a:extLst>
              </a:tr>
            </a:tbl>
          </a:graphicData>
        </a:graphic>
      </p:graphicFrame>
    </p:spTree>
    <p:extLst>
      <p:ext uri="{BB962C8B-B14F-4D97-AF65-F5344CB8AC3E}">
        <p14:creationId xmlns:p14="http://schemas.microsoft.com/office/powerpoint/2010/main" val="451250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84D8-1675-48AE-92D8-30FA536AAD20}"/>
              </a:ext>
            </a:extLst>
          </p:cNvPr>
          <p:cNvSpPr>
            <a:spLocks noGrp="1"/>
          </p:cNvSpPr>
          <p:nvPr>
            <p:ph type="title"/>
          </p:nvPr>
        </p:nvSpPr>
        <p:spPr/>
        <p:txBody>
          <a:bodyPr/>
          <a:lstStyle/>
          <a:p>
            <a:r>
              <a:rPr lang="en-US" dirty="0"/>
              <a:t>Future of Asian crop agriculture</a:t>
            </a:r>
          </a:p>
        </p:txBody>
      </p:sp>
      <p:sp>
        <p:nvSpPr>
          <p:cNvPr id="3" name="Content Placeholder 2">
            <a:extLst>
              <a:ext uri="{FF2B5EF4-FFF2-40B4-BE49-F238E27FC236}">
                <a16:creationId xmlns:a16="http://schemas.microsoft.com/office/drawing/2014/main" id="{632B2689-8E18-4460-A83C-F437FF7C8AD6}"/>
              </a:ext>
            </a:extLst>
          </p:cNvPr>
          <p:cNvSpPr>
            <a:spLocks noGrp="1"/>
          </p:cNvSpPr>
          <p:nvPr>
            <p:ph idx="1"/>
          </p:nvPr>
        </p:nvSpPr>
        <p:spPr>
          <a:xfrm>
            <a:off x="457200" y="1295400"/>
            <a:ext cx="8229600" cy="4525963"/>
          </a:xfrm>
        </p:spPr>
        <p:txBody>
          <a:bodyPr/>
          <a:lstStyle/>
          <a:p>
            <a:r>
              <a:rPr lang="en-US" dirty="0"/>
              <a:t>The productivity of conventional breeding will increase due to genomics, phenomics, big data and A.I. – depends on government investment in research, access and training. </a:t>
            </a:r>
          </a:p>
          <a:p>
            <a:pPr lvl="1"/>
            <a:r>
              <a:rPr lang="en-US" dirty="0"/>
              <a:t>Major public investments in research are underway in national and international programs in Asia  </a:t>
            </a:r>
          </a:p>
          <a:p>
            <a:pPr lvl="1"/>
            <a:r>
              <a:rPr lang="en-US" dirty="0"/>
              <a:t>Spreads through large private MNC firms in crops like corn, soybeans</a:t>
            </a:r>
          </a:p>
          <a:p>
            <a:pPr lvl="1"/>
            <a:r>
              <a:rPr lang="en-US" dirty="0"/>
              <a:t>No new regulations, consumers don’t object </a:t>
            </a:r>
            <a:r>
              <a:rPr lang="en-US" u="sng" dirty="0"/>
              <a:t>yet</a:t>
            </a:r>
          </a:p>
          <a:p>
            <a:pPr lvl="1"/>
            <a:r>
              <a:rPr lang="en-US" dirty="0"/>
              <a:t>Limits – restricted to traits in crop’s genome or wild relatives; slow response to climate change, </a:t>
            </a:r>
            <a:r>
              <a:rPr lang="en-US" dirty="0" err="1"/>
              <a:t>etc</a:t>
            </a:r>
            <a:r>
              <a:rPr lang="en-US" dirty="0"/>
              <a:t>…</a:t>
            </a:r>
          </a:p>
          <a:p>
            <a:r>
              <a:rPr lang="en-US" dirty="0"/>
              <a:t>	 </a:t>
            </a:r>
          </a:p>
        </p:txBody>
      </p:sp>
      <p:sp>
        <p:nvSpPr>
          <p:cNvPr id="4" name="Slide Number Placeholder 3">
            <a:extLst>
              <a:ext uri="{FF2B5EF4-FFF2-40B4-BE49-F238E27FC236}">
                <a16:creationId xmlns:a16="http://schemas.microsoft.com/office/drawing/2014/main" id="{0161714D-E660-4264-8EFA-20A9E9B01684}"/>
              </a:ext>
            </a:extLst>
          </p:cNvPr>
          <p:cNvSpPr>
            <a:spLocks noGrp="1"/>
          </p:cNvSpPr>
          <p:nvPr>
            <p:ph type="sldNum" sz="quarter" idx="10"/>
          </p:nvPr>
        </p:nvSpPr>
        <p:spPr/>
        <p:txBody>
          <a:bodyPr/>
          <a:lstStyle/>
          <a:p>
            <a:fld id="{DA4EA3D9-F4BD-43EB-BCC9-1D07ADE390A9}" type="slidenum">
              <a:rPr lang="en-US" smtClean="0">
                <a:solidFill>
                  <a:srgbClr val="848589"/>
                </a:solidFill>
              </a:rPr>
              <a:pPr/>
              <a:t>34</a:t>
            </a:fld>
            <a:endParaRPr lang="en-US" dirty="0">
              <a:solidFill>
                <a:srgbClr val="848589"/>
              </a:solidFill>
            </a:endParaRPr>
          </a:p>
        </p:txBody>
      </p:sp>
    </p:spTree>
    <p:extLst>
      <p:ext uri="{BB962C8B-B14F-4D97-AF65-F5344CB8AC3E}">
        <p14:creationId xmlns:p14="http://schemas.microsoft.com/office/powerpoint/2010/main" val="1688137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2C97-FB01-418F-8197-FF11AB21836A}"/>
              </a:ext>
            </a:extLst>
          </p:cNvPr>
          <p:cNvSpPr>
            <a:spLocks noGrp="1"/>
          </p:cNvSpPr>
          <p:nvPr>
            <p:ph type="title"/>
          </p:nvPr>
        </p:nvSpPr>
        <p:spPr/>
        <p:txBody>
          <a:bodyPr/>
          <a:lstStyle/>
          <a:p>
            <a:r>
              <a:rPr lang="en-US" dirty="0"/>
              <a:t>Future of Asian crop agriculture</a:t>
            </a:r>
          </a:p>
        </p:txBody>
      </p:sp>
      <p:sp>
        <p:nvSpPr>
          <p:cNvPr id="3" name="Content Placeholder 2">
            <a:extLst>
              <a:ext uri="{FF2B5EF4-FFF2-40B4-BE49-F238E27FC236}">
                <a16:creationId xmlns:a16="http://schemas.microsoft.com/office/drawing/2014/main" id="{C4FDB231-F7D7-46A3-A954-13DE0D4962B4}"/>
              </a:ext>
            </a:extLst>
          </p:cNvPr>
          <p:cNvSpPr>
            <a:spLocks noGrp="1"/>
          </p:cNvSpPr>
          <p:nvPr>
            <p:ph idx="1"/>
          </p:nvPr>
        </p:nvSpPr>
        <p:spPr/>
        <p:txBody>
          <a:bodyPr/>
          <a:lstStyle/>
          <a:p>
            <a:r>
              <a:rPr lang="en-US" dirty="0"/>
              <a:t>Will GMOs spread in Asia?  Depends on regulation </a:t>
            </a:r>
          </a:p>
          <a:p>
            <a:pPr lvl="1"/>
            <a:r>
              <a:rPr lang="en-US" dirty="0"/>
              <a:t>First - industrial uses (cotton)  and animal feed (corn and soy) </a:t>
            </a:r>
          </a:p>
          <a:p>
            <a:pPr lvl="1"/>
            <a:r>
              <a:rPr lang="en-US" dirty="0"/>
              <a:t>Second – Americans, Asians &amp; Africans accept GMO food crops (Bt/</a:t>
            </a:r>
            <a:r>
              <a:rPr lang="en-US" dirty="0" err="1"/>
              <a:t>Ht</a:t>
            </a:r>
            <a:r>
              <a:rPr lang="en-US" dirty="0"/>
              <a:t> white maize in South Africa, disease-resistant papaya China,  Bt eggplant in Bangladesh and golden rice in Philippines)</a:t>
            </a:r>
          </a:p>
          <a:p>
            <a:endParaRPr lang="en-US" dirty="0"/>
          </a:p>
          <a:p>
            <a:r>
              <a:rPr lang="en-US" dirty="0"/>
              <a:t>Will CRISPR spread in Asia? Depends on science &amp; regulation </a:t>
            </a:r>
          </a:p>
          <a:p>
            <a:pPr lvl="1"/>
            <a:r>
              <a:rPr lang="en-US" dirty="0"/>
              <a:t>Major investments in CRISPR R&amp;D development in China – less elsewhere in Asia. </a:t>
            </a:r>
          </a:p>
          <a:p>
            <a:pPr lvl="1"/>
            <a:r>
              <a:rPr lang="en-US" dirty="0"/>
              <a:t>IRRI and ICRISAT have licensed CRISPR</a:t>
            </a:r>
          </a:p>
          <a:p>
            <a:pPr lvl="1"/>
            <a:r>
              <a:rPr lang="en-US" dirty="0"/>
              <a:t>MNCs have licensed and are using it in their research.  </a:t>
            </a:r>
          </a:p>
          <a:p>
            <a:pPr lvl="1"/>
            <a:r>
              <a:rPr lang="en-US" dirty="0"/>
              <a:t>– will it be regulated as GMO? </a:t>
            </a:r>
          </a:p>
        </p:txBody>
      </p:sp>
      <p:sp>
        <p:nvSpPr>
          <p:cNvPr id="4" name="Slide Number Placeholder 3">
            <a:extLst>
              <a:ext uri="{FF2B5EF4-FFF2-40B4-BE49-F238E27FC236}">
                <a16:creationId xmlns:a16="http://schemas.microsoft.com/office/drawing/2014/main" id="{73E2FF28-B936-4F8A-B923-A8828321FDEC}"/>
              </a:ext>
            </a:extLst>
          </p:cNvPr>
          <p:cNvSpPr>
            <a:spLocks noGrp="1"/>
          </p:cNvSpPr>
          <p:nvPr>
            <p:ph type="sldNum" sz="quarter" idx="10"/>
          </p:nvPr>
        </p:nvSpPr>
        <p:spPr/>
        <p:txBody>
          <a:bodyPr/>
          <a:lstStyle/>
          <a:p>
            <a:fld id="{DA4EA3D9-F4BD-43EB-BCC9-1D07ADE390A9}" type="slidenum">
              <a:rPr lang="en-US" smtClean="0">
                <a:solidFill>
                  <a:srgbClr val="848589"/>
                </a:solidFill>
              </a:rPr>
              <a:pPr/>
              <a:t>35</a:t>
            </a:fld>
            <a:endParaRPr lang="en-US" dirty="0">
              <a:solidFill>
                <a:srgbClr val="848589"/>
              </a:solidFill>
            </a:endParaRPr>
          </a:p>
        </p:txBody>
      </p:sp>
    </p:spTree>
    <p:extLst>
      <p:ext uri="{BB962C8B-B14F-4D97-AF65-F5344CB8AC3E}">
        <p14:creationId xmlns:p14="http://schemas.microsoft.com/office/powerpoint/2010/main" val="1693301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2A66C-326F-4080-952C-2C9C48A60C28}"/>
              </a:ext>
            </a:extLst>
          </p:cNvPr>
          <p:cNvSpPr>
            <a:spLocks noGrp="1"/>
          </p:cNvSpPr>
          <p:nvPr>
            <p:ph type="ctrTitle"/>
          </p:nvPr>
        </p:nvSpPr>
        <p:spPr/>
        <p:txBody>
          <a:bodyPr/>
          <a:lstStyle/>
          <a:p>
            <a:r>
              <a:rPr lang="en-US" dirty="0"/>
              <a:t>Thanks and I look forward to your comments and questions </a:t>
            </a:r>
          </a:p>
        </p:txBody>
      </p:sp>
      <p:sp>
        <p:nvSpPr>
          <p:cNvPr id="6" name="Subtitle 5">
            <a:extLst>
              <a:ext uri="{FF2B5EF4-FFF2-40B4-BE49-F238E27FC236}">
                <a16:creationId xmlns:a16="http://schemas.microsoft.com/office/drawing/2014/main" id="{44413214-D130-40AD-97C2-D6E6633B383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1D9ADDA-7AA4-46F7-85B2-274A10BA4730}"/>
              </a:ext>
            </a:extLst>
          </p:cNvPr>
          <p:cNvSpPr>
            <a:spLocks noGrp="1"/>
          </p:cNvSpPr>
          <p:nvPr>
            <p:ph type="sldNum" sz="quarter" idx="4294967295"/>
          </p:nvPr>
        </p:nvSpPr>
        <p:spPr>
          <a:xfrm>
            <a:off x="7010400" y="6245225"/>
            <a:ext cx="2133600" cy="476250"/>
          </a:xfrm>
        </p:spPr>
        <p:txBody>
          <a:bodyPr/>
          <a:lstStyle/>
          <a:p>
            <a:fld id="{DA4EA3D9-F4BD-43EB-BCC9-1D07ADE390A9}" type="slidenum">
              <a:rPr lang="en-US" smtClean="0">
                <a:solidFill>
                  <a:srgbClr val="848589"/>
                </a:solidFill>
              </a:rPr>
              <a:pPr/>
              <a:t>36</a:t>
            </a:fld>
            <a:endParaRPr lang="en-US" dirty="0">
              <a:solidFill>
                <a:srgbClr val="848589"/>
              </a:solidFill>
            </a:endParaRPr>
          </a:p>
        </p:txBody>
      </p:sp>
    </p:spTree>
    <p:extLst>
      <p:ext uri="{BB962C8B-B14F-4D97-AF65-F5344CB8AC3E}">
        <p14:creationId xmlns:p14="http://schemas.microsoft.com/office/powerpoint/2010/main" val="3151030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B7FB-40D3-44E4-BE81-A0B0938DF3AB}"/>
              </a:ext>
            </a:extLst>
          </p:cNvPr>
          <p:cNvSpPr>
            <a:spLocks noGrp="1"/>
          </p:cNvSpPr>
          <p:nvPr>
            <p:ph type="title"/>
          </p:nvPr>
        </p:nvSpPr>
        <p:spPr/>
        <p:txBody>
          <a:bodyPr/>
          <a:lstStyle/>
          <a:p>
            <a:r>
              <a:rPr lang="en-US" dirty="0"/>
              <a:t>Extra slides </a:t>
            </a:r>
          </a:p>
        </p:txBody>
      </p:sp>
      <p:sp>
        <p:nvSpPr>
          <p:cNvPr id="3" name="Content Placeholder 2">
            <a:extLst>
              <a:ext uri="{FF2B5EF4-FFF2-40B4-BE49-F238E27FC236}">
                <a16:creationId xmlns:a16="http://schemas.microsoft.com/office/drawing/2014/main" id="{F11DE008-0F12-48C2-A569-E433FF3E06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19E821-2998-4803-BCBE-C36D3DE71E91}"/>
              </a:ext>
            </a:extLst>
          </p:cNvPr>
          <p:cNvSpPr>
            <a:spLocks noGrp="1"/>
          </p:cNvSpPr>
          <p:nvPr>
            <p:ph type="sldNum" sz="quarter" idx="10"/>
          </p:nvPr>
        </p:nvSpPr>
        <p:spPr/>
        <p:txBody>
          <a:bodyPr/>
          <a:lstStyle/>
          <a:p>
            <a:fld id="{DA4EA3D9-F4BD-43EB-BCC9-1D07ADE390A9}" type="slidenum">
              <a:rPr lang="en-US" smtClean="0">
                <a:solidFill>
                  <a:srgbClr val="848589"/>
                </a:solidFill>
              </a:rPr>
              <a:pPr/>
              <a:t>37</a:t>
            </a:fld>
            <a:endParaRPr lang="en-US" dirty="0">
              <a:solidFill>
                <a:srgbClr val="848589"/>
              </a:solidFill>
            </a:endParaRPr>
          </a:p>
        </p:txBody>
      </p:sp>
    </p:spTree>
    <p:extLst>
      <p:ext uri="{BB962C8B-B14F-4D97-AF65-F5344CB8AC3E}">
        <p14:creationId xmlns:p14="http://schemas.microsoft.com/office/powerpoint/2010/main" val="2452516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479B-43FB-4165-83C0-A34C84FCA820}"/>
              </a:ext>
            </a:extLst>
          </p:cNvPr>
          <p:cNvSpPr>
            <a:spLocks noGrp="1"/>
          </p:cNvSpPr>
          <p:nvPr>
            <p:ph type="title"/>
          </p:nvPr>
        </p:nvSpPr>
        <p:spPr>
          <a:xfrm>
            <a:off x="457200" y="695793"/>
            <a:ext cx="8229600" cy="838200"/>
          </a:xfrm>
        </p:spPr>
        <p:txBody>
          <a:bodyPr/>
          <a:lstStyle/>
          <a:p>
            <a:r>
              <a:rPr lang="en-US" sz="3200" dirty="0"/>
              <a:t>Impact of Pandemic on Funding of Research and Innovation</a:t>
            </a:r>
            <a:endParaRPr lang="en-US" dirty="0"/>
          </a:p>
        </p:txBody>
      </p:sp>
      <p:sp>
        <p:nvSpPr>
          <p:cNvPr id="3" name="Content Placeholder 2">
            <a:extLst>
              <a:ext uri="{FF2B5EF4-FFF2-40B4-BE49-F238E27FC236}">
                <a16:creationId xmlns:a16="http://schemas.microsoft.com/office/drawing/2014/main" id="{94CC6675-76C4-4837-97A4-C77279299FDA}"/>
              </a:ext>
            </a:extLst>
          </p:cNvPr>
          <p:cNvSpPr>
            <a:spLocks noGrp="1"/>
          </p:cNvSpPr>
          <p:nvPr>
            <p:ph idx="1"/>
          </p:nvPr>
        </p:nvSpPr>
        <p:spPr>
          <a:xfrm>
            <a:off x="457200" y="1524000"/>
            <a:ext cx="8229600" cy="4953000"/>
          </a:xfrm>
        </p:spPr>
        <p:txBody>
          <a:bodyPr/>
          <a:lstStyle/>
          <a:p>
            <a:r>
              <a:rPr lang="en-US" b="1" dirty="0">
                <a:solidFill>
                  <a:schemeClr val="tx2">
                    <a:lumMod val="75000"/>
                    <a:lumOff val="25000"/>
                  </a:schemeClr>
                </a:solidFill>
              </a:rPr>
              <a:t>Moderate declines in research and innovation productivity </a:t>
            </a:r>
          </a:p>
          <a:p>
            <a:pPr lvl="1"/>
            <a:r>
              <a:rPr lang="en-US" b="1" dirty="0">
                <a:solidFill>
                  <a:schemeClr val="tx2">
                    <a:lumMod val="75000"/>
                    <a:lumOff val="25000"/>
                  </a:schemeClr>
                </a:solidFill>
              </a:rPr>
              <a:t>Due to travel restrictions, shut down of labs, etc. </a:t>
            </a:r>
          </a:p>
          <a:p>
            <a:pPr lvl="1"/>
            <a:r>
              <a:rPr lang="en-US" b="1" dirty="0">
                <a:solidFill>
                  <a:schemeClr val="tx2">
                    <a:lumMod val="75000"/>
                    <a:lumOff val="25000"/>
                  </a:schemeClr>
                </a:solidFill>
              </a:rPr>
              <a:t>Also, problems (travel and sickness) of workers in fields and experiment stations. </a:t>
            </a:r>
          </a:p>
          <a:p>
            <a:pPr marL="0" indent="0">
              <a:buNone/>
            </a:pPr>
            <a:endParaRPr lang="en-US" dirty="0">
              <a:solidFill>
                <a:schemeClr val="tx2">
                  <a:lumMod val="75000"/>
                  <a:lumOff val="25000"/>
                </a:schemeClr>
              </a:solidFill>
            </a:endParaRPr>
          </a:p>
          <a:p>
            <a:r>
              <a:rPr lang="en-US" dirty="0">
                <a:solidFill>
                  <a:schemeClr val="tx2">
                    <a:lumMod val="75000"/>
                    <a:lumOff val="25000"/>
                  </a:schemeClr>
                </a:solidFill>
              </a:rPr>
              <a:t>Some national systems were </a:t>
            </a:r>
            <a:r>
              <a:rPr lang="en-US" b="1" dirty="0">
                <a:solidFill>
                  <a:schemeClr val="tx2">
                    <a:lumMod val="75000"/>
                    <a:lumOff val="25000"/>
                  </a:schemeClr>
                </a:solidFill>
              </a:rPr>
              <a:t>already having financial problems and pandemic made it worse</a:t>
            </a:r>
            <a:r>
              <a:rPr lang="en-US" dirty="0">
                <a:solidFill>
                  <a:schemeClr val="tx2">
                    <a:lumMod val="75000"/>
                    <a:lumOff val="25000"/>
                  </a:schemeClr>
                </a:solidFill>
              </a:rPr>
              <a:t>.</a:t>
            </a:r>
          </a:p>
          <a:p>
            <a:pPr lvl="1"/>
            <a:r>
              <a:rPr lang="en-US" b="1" dirty="0">
                <a:solidFill>
                  <a:schemeClr val="tx2">
                    <a:lumMod val="75000"/>
                    <a:lumOff val="25000"/>
                  </a:schemeClr>
                </a:solidFill>
              </a:rPr>
              <a:t>S. Africa </a:t>
            </a:r>
            <a:r>
              <a:rPr lang="en-US" dirty="0">
                <a:solidFill>
                  <a:schemeClr val="tx2">
                    <a:lumMod val="75000"/>
                    <a:lumOff val="25000"/>
                  </a:schemeClr>
                </a:solidFill>
              </a:rPr>
              <a:t>20% down; </a:t>
            </a:r>
            <a:r>
              <a:rPr lang="en-US" b="1" dirty="0">
                <a:solidFill>
                  <a:schemeClr val="tx2">
                    <a:lumMod val="75000"/>
                    <a:lumOff val="25000"/>
                  </a:schemeClr>
                </a:solidFill>
              </a:rPr>
              <a:t>EMBRAPA in Brazil </a:t>
            </a:r>
            <a:r>
              <a:rPr lang="en-US" dirty="0">
                <a:solidFill>
                  <a:schemeClr val="tx2">
                    <a:lumMod val="75000"/>
                    <a:lumOff val="25000"/>
                  </a:schemeClr>
                </a:solidFill>
              </a:rPr>
              <a:t>down 18%, </a:t>
            </a:r>
            <a:r>
              <a:rPr lang="en-US" b="1" dirty="0">
                <a:solidFill>
                  <a:schemeClr val="tx2">
                    <a:lumMod val="75000"/>
                    <a:lumOff val="25000"/>
                  </a:schemeClr>
                </a:solidFill>
              </a:rPr>
              <a:t>India</a:t>
            </a:r>
            <a:r>
              <a:rPr lang="en-US" dirty="0">
                <a:solidFill>
                  <a:schemeClr val="tx2">
                    <a:lumMod val="75000"/>
                    <a:lumOff val="25000"/>
                  </a:schemeClr>
                </a:solidFill>
              </a:rPr>
              <a:t> flat</a:t>
            </a:r>
          </a:p>
          <a:p>
            <a:pPr lvl="1"/>
            <a:r>
              <a:rPr lang="en-US" b="1" dirty="0">
                <a:solidFill>
                  <a:schemeClr val="tx2">
                    <a:lumMod val="75000"/>
                    <a:lumOff val="25000"/>
                  </a:schemeClr>
                </a:solidFill>
              </a:rPr>
              <a:t>China and maybe US up </a:t>
            </a:r>
          </a:p>
          <a:p>
            <a:r>
              <a:rPr lang="en-US" b="1" dirty="0">
                <a:solidFill>
                  <a:schemeClr val="tx2">
                    <a:lumMod val="75000"/>
                    <a:lumOff val="25000"/>
                  </a:schemeClr>
                </a:solidFill>
              </a:rPr>
              <a:t>Private</a:t>
            </a:r>
            <a:r>
              <a:rPr lang="en-US" dirty="0">
                <a:solidFill>
                  <a:schemeClr val="tx2">
                    <a:lumMod val="75000"/>
                    <a:lumOff val="25000"/>
                  </a:schemeClr>
                </a:solidFill>
              </a:rPr>
              <a:t> </a:t>
            </a:r>
          </a:p>
          <a:p>
            <a:pPr lvl="1"/>
            <a:r>
              <a:rPr lang="en-US" b="1" dirty="0">
                <a:solidFill>
                  <a:schemeClr val="tx2">
                    <a:lumMod val="75000"/>
                    <a:lumOff val="25000"/>
                  </a:schemeClr>
                </a:solidFill>
              </a:rPr>
              <a:t>Large OECD based firms’ R&amp;D down in 2021 </a:t>
            </a:r>
            <a:r>
              <a:rPr lang="en-US" dirty="0">
                <a:solidFill>
                  <a:schemeClr val="tx2">
                    <a:lumMod val="75000"/>
                    <a:lumOff val="25000"/>
                  </a:schemeClr>
                </a:solidFill>
              </a:rPr>
              <a:t>compared to 2020. </a:t>
            </a:r>
          </a:p>
          <a:p>
            <a:pPr lvl="1"/>
            <a:r>
              <a:rPr lang="en-US" b="1" dirty="0">
                <a:solidFill>
                  <a:schemeClr val="tx2">
                    <a:lumMod val="75000"/>
                    <a:lumOff val="25000"/>
                  </a:schemeClr>
                </a:solidFill>
              </a:rPr>
              <a:t>But some large firms in machinery, seeds and chemicals based in Zimbabwe, India and China</a:t>
            </a:r>
            <a:r>
              <a:rPr lang="en-US" dirty="0">
                <a:solidFill>
                  <a:schemeClr val="tx2">
                    <a:lumMod val="75000"/>
                    <a:lumOff val="25000"/>
                  </a:schemeClr>
                </a:solidFill>
              </a:rPr>
              <a:t> seem to be </a:t>
            </a:r>
            <a:r>
              <a:rPr lang="en-US" b="1" dirty="0">
                <a:solidFill>
                  <a:schemeClr val="tx2">
                    <a:lumMod val="75000"/>
                    <a:lumOff val="25000"/>
                  </a:schemeClr>
                </a:solidFill>
              </a:rPr>
              <a:t>increasing their research.</a:t>
            </a:r>
          </a:p>
          <a:p>
            <a:pPr marL="457200" lvl="1" indent="0">
              <a:buNone/>
            </a:pPr>
            <a:endParaRPr lang="en-US" b="1" dirty="0">
              <a:solidFill>
                <a:schemeClr val="tx2">
                  <a:lumMod val="75000"/>
                  <a:lumOff val="25000"/>
                </a:schemeClr>
              </a:solidFill>
            </a:endParaRPr>
          </a:p>
          <a:p>
            <a:pPr lvl="1"/>
            <a:endParaRPr lang="en-US" b="1" dirty="0">
              <a:solidFill>
                <a:schemeClr val="tx2">
                  <a:lumMod val="75000"/>
                  <a:lumOff val="25000"/>
                </a:schemeClr>
              </a:solidFill>
            </a:endParaRPr>
          </a:p>
        </p:txBody>
      </p:sp>
      <p:sp>
        <p:nvSpPr>
          <p:cNvPr id="4" name="Slide Number Placeholder 3">
            <a:extLst>
              <a:ext uri="{FF2B5EF4-FFF2-40B4-BE49-F238E27FC236}">
                <a16:creationId xmlns:a16="http://schemas.microsoft.com/office/drawing/2014/main" id="{8346D7F0-CBAD-43E1-BEE5-C80D229AE8D9}"/>
              </a:ext>
            </a:extLst>
          </p:cNvPr>
          <p:cNvSpPr>
            <a:spLocks noGrp="1"/>
          </p:cNvSpPr>
          <p:nvPr>
            <p:ph type="sldNum" sz="quarter" idx="10"/>
          </p:nvPr>
        </p:nvSpPr>
        <p:spPr/>
        <p:txBody>
          <a:bodyPr/>
          <a:lstStyle/>
          <a:p>
            <a:fld id="{DA4EA3D9-F4BD-43EB-BCC9-1D07ADE390A9}" type="slidenum">
              <a:rPr lang="en-US" smtClean="0">
                <a:solidFill>
                  <a:srgbClr val="848589"/>
                </a:solidFill>
              </a:rPr>
              <a:pPr/>
              <a:t>38</a:t>
            </a:fld>
            <a:endParaRPr lang="en-US" dirty="0">
              <a:solidFill>
                <a:srgbClr val="848589"/>
              </a:solidFill>
            </a:endParaRPr>
          </a:p>
        </p:txBody>
      </p:sp>
    </p:spTree>
    <p:extLst>
      <p:ext uri="{BB962C8B-B14F-4D97-AF65-F5344CB8AC3E}">
        <p14:creationId xmlns:p14="http://schemas.microsoft.com/office/powerpoint/2010/main" val="401879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2E85-2E4B-4431-8CE2-B2080F157444}"/>
              </a:ext>
            </a:extLst>
          </p:cNvPr>
          <p:cNvSpPr>
            <a:spLocks noGrp="1"/>
          </p:cNvSpPr>
          <p:nvPr>
            <p:ph type="title"/>
          </p:nvPr>
        </p:nvSpPr>
        <p:spPr/>
        <p:txBody>
          <a:bodyPr/>
          <a:lstStyle/>
          <a:p>
            <a:r>
              <a:rPr lang="en-US" dirty="0"/>
              <a:t>New technological opportunities due to pandemic? </a:t>
            </a:r>
          </a:p>
        </p:txBody>
      </p:sp>
      <p:sp>
        <p:nvSpPr>
          <p:cNvPr id="3" name="Content Placeholder 2">
            <a:extLst>
              <a:ext uri="{FF2B5EF4-FFF2-40B4-BE49-F238E27FC236}">
                <a16:creationId xmlns:a16="http://schemas.microsoft.com/office/drawing/2014/main" id="{D2FACBB5-23C7-436F-85F7-0981EB6538EE}"/>
              </a:ext>
            </a:extLst>
          </p:cNvPr>
          <p:cNvSpPr>
            <a:spLocks noGrp="1"/>
          </p:cNvSpPr>
          <p:nvPr>
            <p:ph idx="1"/>
          </p:nvPr>
        </p:nvSpPr>
        <p:spPr/>
        <p:txBody>
          <a:bodyPr/>
          <a:lstStyle/>
          <a:p>
            <a:r>
              <a:rPr lang="en-US" b="1" dirty="0">
                <a:solidFill>
                  <a:schemeClr val="tx2">
                    <a:lumMod val="75000"/>
                    <a:lumOff val="25000"/>
                  </a:schemeClr>
                </a:solidFill>
              </a:rPr>
              <a:t>Technological opportunities that were growing before </a:t>
            </a:r>
            <a:r>
              <a:rPr lang="en-US" dirty="0">
                <a:solidFill>
                  <a:schemeClr val="tx2">
                    <a:lumMod val="75000"/>
                    <a:lumOff val="25000"/>
                  </a:schemeClr>
                </a:solidFill>
              </a:rPr>
              <a:t>pandemic have been </a:t>
            </a:r>
            <a:r>
              <a:rPr lang="en-US" b="1" dirty="0">
                <a:solidFill>
                  <a:schemeClr val="tx2">
                    <a:lumMod val="75000"/>
                    <a:lumOff val="25000"/>
                  </a:schemeClr>
                </a:solidFill>
              </a:rPr>
              <a:t>accelerated</a:t>
            </a:r>
            <a:r>
              <a:rPr lang="en-US" dirty="0">
                <a:solidFill>
                  <a:schemeClr val="tx2">
                    <a:lumMod val="75000"/>
                    <a:lumOff val="25000"/>
                  </a:schemeClr>
                </a:solidFill>
              </a:rPr>
              <a:t> during the pandemic – genomics, CRISPR, big data</a:t>
            </a:r>
          </a:p>
          <a:p>
            <a:r>
              <a:rPr lang="en-US" dirty="0">
                <a:solidFill>
                  <a:schemeClr val="tx2">
                    <a:lumMod val="75000"/>
                    <a:lumOff val="25000"/>
                  </a:schemeClr>
                </a:solidFill>
              </a:rPr>
              <a:t>Development of </a:t>
            </a:r>
            <a:r>
              <a:rPr lang="en-US" b="1" dirty="0">
                <a:solidFill>
                  <a:schemeClr val="tx2">
                    <a:lumMod val="75000"/>
                    <a:lumOff val="25000"/>
                  </a:schemeClr>
                </a:solidFill>
              </a:rPr>
              <a:t>more efficient research tools</a:t>
            </a:r>
            <a:r>
              <a:rPr lang="en-US" dirty="0">
                <a:solidFill>
                  <a:schemeClr val="tx2">
                    <a:lumMod val="75000"/>
                    <a:lumOff val="25000"/>
                  </a:schemeClr>
                </a:solidFill>
              </a:rPr>
              <a:t> – for example more efficient gene editing with CRISPR – can be used in agricultural research</a:t>
            </a:r>
          </a:p>
          <a:p>
            <a:r>
              <a:rPr lang="en-US" dirty="0">
                <a:solidFill>
                  <a:schemeClr val="tx2">
                    <a:lumMod val="75000"/>
                    <a:lumOff val="25000"/>
                  </a:schemeClr>
                </a:solidFill>
              </a:rPr>
              <a:t>Billions of dollars in </a:t>
            </a:r>
            <a:r>
              <a:rPr lang="en-US" b="1" dirty="0">
                <a:solidFill>
                  <a:schemeClr val="tx2">
                    <a:lumMod val="75000"/>
                    <a:lumOff val="25000"/>
                  </a:schemeClr>
                </a:solidFill>
              </a:rPr>
              <a:t>biological research </a:t>
            </a:r>
            <a:r>
              <a:rPr lang="en-US" dirty="0">
                <a:solidFill>
                  <a:schemeClr val="tx2">
                    <a:lumMod val="75000"/>
                    <a:lumOff val="25000"/>
                  </a:schemeClr>
                </a:solidFill>
              </a:rPr>
              <a:t>on viruses, vaccines, therapeutics</a:t>
            </a:r>
          </a:p>
          <a:p>
            <a:pPr lvl="2"/>
            <a:r>
              <a:rPr lang="en-US" dirty="0">
                <a:solidFill>
                  <a:schemeClr val="tx2">
                    <a:lumMod val="75000"/>
                    <a:lumOff val="25000"/>
                  </a:schemeClr>
                </a:solidFill>
              </a:rPr>
              <a:t>Spillovers: Some ILRI scientist believe the new platforms such as mRNA for vaccines such as African Swine Fever which has not been responsive to other types of vaccines  </a:t>
            </a:r>
          </a:p>
          <a:p>
            <a:endParaRPr lang="en-US" dirty="0"/>
          </a:p>
        </p:txBody>
      </p:sp>
      <p:sp>
        <p:nvSpPr>
          <p:cNvPr id="4" name="Slide Number Placeholder 3">
            <a:extLst>
              <a:ext uri="{FF2B5EF4-FFF2-40B4-BE49-F238E27FC236}">
                <a16:creationId xmlns:a16="http://schemas.microsoft.com/office/drawing/2014/main" id="{9DD6B2BC-EFD6-42E9-ADC3-41D9E93C7174}"/>
              </a:ext>
            </a:extLst>
          </p:cNvPr>
          <p:cNvSpPr>
            <a:spLocks noGrp="1"/>
          </p:cNvSpPr>
          <p:nvPr>
            <p:ph type="sldNum" sz="quarter" idx="10"/>
          </p:nvPr>
        </p:nvSpPr>
        <p:spPr/>
        <p:txBody>
          <a:bodyPr/>
          <a:lstStyle/>
          <a:p>
            <a:fld id="{DA4EA3D9-F4BD-43EB-BCC9-1D07ADE390A9}" type="slidenum">
              <a:rPr lang="en-US" smtClean="0">
                <a:solidFill>
                  <a:srgbClr val="848589"/>
                </a:solidFill>
              </a:rPr>
              <a:pPr/>
              <a:t>39</a:t>
            </a:fld>
            <a:endParaRPr lang="en-US" dirty="0">
              <a:solidFill>
                <a:srgbClr val="848589"/>
              </a:solidFill>
            </a:endParaRPr>
          </a:p>
        </p:txBody>
      </p:sp>
    </p:spTree>
    <p:extLst>
      <p:ext uri="{BB962C8B-B14F-4D97-AF65-F5344CB8AC3E}">
        <p14:creationId xmlns:p14="http://schemas.microsoft.com/office/powerpoint/2010/main" val="297396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51B9-064B-412E-A725-55907672213D}"/>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8FF94E2C-952A-4B87-8570-07A60874AE6A}"/>
              </a:ext>
            </a:extLst>
          </p:cNvPr>
          <p:cNvSpPr>
            <a:spLocks noGrp="1"/>
          </p:cNvSpPr>
          <p:nvPr>
            <p:ph idx="1"/>
          </p:nvPr>
        </p:nvSpPr>
        <p:spPr>
          <a:xfrm>
            <a:off x="457200" y="1295400"/>
            <a:ext cx="8229600" cy="4525963"/>
          </a:xfrm>
        </p:spPr>
        <p:txBody>
          <a:bodyPr/>
          <a:lstStyle/>
          <a:p>
            <a:r>
              <a:rPr lang="en-US" sz="1600" dirty="0"/>
              <a:t>Conventional breeding = sexual reproduction using genes that exist in cultivated and wild species of crops or animals </a:t>
            </a:r>
          </a:p>
          <a:p>
            <a:endParaRPr lang="en-US" sz="1600" dirty="0"/>
          </a:p>
          <a:p>
            <a:r>
              <a:rPr lang="en-US" sz="1600" dirty="0"/>
              <a:t>Genome = all genetic information of an organism. </a:t>
            </a:r>
          </a:p>
          <a:p>
            <a:endParaRPr lang="en-US" sz="1600" dirty="0"/>
          </a:p>
          <a:p>
            <a:r>
              <a:rPr lang="en-US" sz="1600" dirty="0"/>
              <a:t>Genomics = the study of structure, function, evolution and mapping of genomes</a:t>
            </a:r>
          </a:p>
          <a:p>
            <a:endParaRPr lang="en-US" sz="1600" dirty="0"/>
          </a:p>
          <a:p>
            <a:r>
              <a:rPr lang="en-US" sz="1600" dirty="0"/>
              <a:t>Genetic engineering = “GMO” breeding by adding genes not available through sexual reproduction</a:t>
            </a:r>
          </a:p>
          <a:p>
            <a:pPr lvl="1"/>
            <a:r>
              <a:rPr lang="en-US" sz="1400" dirty="0"/>
              <a:t>Bt – insect resistant GMO using Bacillus thuringiensis (Bt) gene </a:t>
            </a:r>
          </a:p>
          <a:p>
            <a:pPr lvl="1"/>
            <a:r>
              <a:rPr lang="en-US" sz="1400" dirty="0" err="1"/>
              <a:t>Ht</a:t>
            </a:r>
            <a:r>
              <a:rPr lang="en-US" sz="1400" dirty="0"/>
              <a:t> – herbicide tolerance GMO</a:t>
            </a:r>
          </a:p>
          <a:p>
            <a:endParaRPr lang="en-US" sz="1600" dirty="0"/>
          </a:p>
          <a:p>
            <a:r>
              <a:rPr lang="en-US" sz="1600" dirty="0"/>
              <a:t>Gene editing = more precise genetic engineering or mutating crops and animals using, say, CRISPR Cas9 to knock out harmful genes</a:t>
            </a:r>
          </a:p>
          <a:p>
            <a:endParaRPr lang="en-US" sz="1600" dirty="0"/>
          </a:p>
          <a:p>
            <a:r>
              <a:rPr lang="en-US" sz="1600" dirty="0"/>
              <a:t>Phenotype =the set of observable characteristics of an individual resulting from the interaction of its genotype with the environment.</a:t>
            </a:r>
          </a:p>
        </p:txBody>
      </p:sp>
      <p:sp>
        <p:nvSpPr>
          <p:cNvPr id="4" name="Slide Number Placeholder 3">
            <a:extLst>
              <a:ext uri="{FF2B5EF4-FFF2-40B4-BE49-F238E27FC236}">
                <a16:creationId xmlns:a16="http://schemas.microsoft.com/office/drawing/2014/main" id="{DA2DAAF5-4BE6-4373-9088-D7B214A34A37}"/>
              </a:ext>
            </a:extLst>
          </p:cNvPr>
          <p:cNvSpPr>
            <a:spLocks noGrp="1"/>
          </p:cNvSpPr>
          <p:nvPr>
            <p:ph type="sldNum" sz="quarter" idx="10"/>
          </p:nvPr>
        </p:nvSpPr>
        <p:spPr/>
        <p:txBody>
          <a:bodyPr/>
          <a:lstStyle/>
          <a:p>
            <a:fld id="{DA4EA3D9-F4BD-43EB-BCC9-1D07ADE390A9}" type="slidenum">
              <a:rPr lang="en-US" smtClean="0">
                <a:solidFill>
                  <a:srgbClr val="848589"/>
                </a:solidFill>
              </a:rPr>
              <a:pPr/>
              <a:t>4</a:t>
            </a:fld>
            <a:endParaRPr lang="en-US" dirty="0">
              <a:solidFill>
                <a:srgbClr val="848589"/>
              </a:solidFill>
            </a:endParaRPr>
          </a:p>
        </p:txBody>
      </p:sp>
    </p:spTree>
    <p:extLst>
      <p:ext uri="{BB962C8B-B14F-4D97-AF65-F5344CB8AC3E}">
        <p14:creationId xmlns:p14="http://schemas.microsoft.com/office/powerpoint/2010/main" val="2439007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43EF-A0BA-4E70-AA2A-FAA8C3AAC746}"/>
              </a:ext>
            </a:extLst>
          </p:cNvPr>
          <p:cNvSpPr>
            <a:spLocks noGrp="1"/>
          </p:cNvSpPr>
          <p:nvPr>
            <p:ph type="title"/>
          </p:nvPr>
        </p:nvSpPr>
        <p:spPr/>
        <p:txBody>
          <a:bodyPr/>
          <a:lstStyle/>
          <a:p>
            <a:r>
              <a:rPr lang="en-US" dirty="0"/>
              <a:t>CRISPR impact on biotech industry: smaller firms can enter market - Argentina</a:t>
            </a:r>
          </a:p>
        </p:txBody>
      </p:sp>
      <p:pic>
        <p:nvPicPr>
          <p:cNvPr id="6" name="Content Placeholder 5">
            <a:extLst>
              <a:ext uri="{FF2B5EF4-FFF2-40B4-BE49-F238E27FC236}">
                <a16:creationId xmlns:a16="http://schemas.microsoft.com/office/drawing/2014/main" id="{9FD1CD07-2B6D-42C6-B994-FF8B43FA7250}"/>
              </a:ext>
            </a:extLst>
          </p:cNvPr>
          <p:cNvPicPr>
            <a:picLocks noGrp="1" noChangeAspect="1"/>
          </p:cNvPicPr>
          <p:nvPr>
            <p:ph idx="1"/>
          </p:nvPr>
        </p:nvPicPr>
        <p:blipFill>
          <a:blip r:embed="rId2"/>
          <a:stretch>
            <a:fillRect/>
          </a:stretch>
        </p:blipFill>
        <p:spPr>
          <a:xfrm>
            <a:off x="434003" y="2064462"/>
            <a:ext cx="4595197" cy="4180763"/>
          </a:xfrm>
        </p:spPr>
      </p:pic>
      <p:sp>
        <p:nvSpPr>
          <p:cNvPr id="4" name="Slide Number Placeholder 3">
            <a:extLst>
              <a:ext uri="{FF2B5EF4-FFF2-40B4-BE49-F238E27FC236}">
                <a16:creationId xmlns:a16="http://schemas.microsoft.com/office/drawing/2014/main" id="{9E9F0D8B-18AF-4B8B-94F7-A3C6F35BEEAA}"/>
              </a:ext>
            </a:extLst>
          </p:cNvPr>
          <p:cNvSpPr>
            <a:spLocks noGrp="1"/>
          </p:cNvSpPr>
          <p:nvPr>
            <p:ph type="sldNum" sz="quarter" idx="10"/>
          </p:nvPr>
        </p:nvSpPr>
        <p:spPr/>
        <p:txBody>
          <a:bodyPr/>
          <a:lstStyle/>
          <a:p>
            <a:fld id="{DA4EA3D9-F4BD-43EB-BCC9-1D07ADE390A9}" type="slidenum">
              <a:rPr lang="en-US" smtClean="0"/>
              <a:pPr/>
              <a:t>40</a:t>
            </a:fld>
            <a:endParaRPr lang="en-US"/>
          </a:p>
        </p:txBody>
      </p:sp>
      <p:pic>
        <p:nvPicPr>
          <p:cNvPr id="8" name="Picture 7">
            <a:extLst>
              <a:ext uri="{FF2B5EF4-FFF2-40B4-BE49-F238E27FC236}">
                <a16:creationId xmlns:a16="http://schemas.microsoft.com/office/drawing/2014/main" id="{F8A7758C-DC02-4354-B517-3A34B7248DF1}"/>
              </a:ext>
            </a:extLst>
          </p:cNvPr>
          <p:cNvPicPr>
            <a:picLocks noChangeAspect="1"/>
          </p:cNvPicPr>
          <p:nvPr/>
        </p:nvPicPr>
        <p:blipFill>
          <a:blip r:embed="rId3"/>
          <a:stretch>
            <a:fillRect/>
          </a:stretch>
        </p:blipFill>
        <p:spPr>
          <a:xfrm>
            <a:off x="4800600" y="2161064"/>
            <a:ext cx="4061798" cy="3987558"/>
          </a:xfrm>
          <a:prstGeom prst="rect">
            <a:avLst/>
          </a:prstGeom>
        </p:spPr>
      </p:pic>
      <p:sp>
        <p:nvSpPr>
          <p:cNvPr id="3" name="TextBox 2">
            <a:extLst>
              <a:ext uri="{FF2B5EF4-FFF2-40B4-BE49-F238E27FC236}">
                <a16:creationId xmlns:a16="http://schemas.microsoft.com/office/drawing/2014/main" id="{FA6E5A40-C64E-43F3-A990-F5DB63032927}"/>
              </a:ext>
            </a:extLst>
          </p:cNvPr>
          <p:cNvSpPr txBox="1"/>
          <p:nvPr/>
        </p:nvSpPr>
        <p:spPr>
          <a:xfrm>
            <a:off x="609600" y="1676400"/>
            <a:ext cx="3429000" cy="369332"/>
          </a:xfrm>
          <a:prstGeom prst="rect">
            <a:avLst/>
          </a:prstGeom>
          <a:noFill/>
        </p:spPr>
        <p:txBody>
          <a:bodyPr wrap="square" rtlCol="0">
            <a:spAutoFit/>
          </a:bodyPr>
          <a:lstStyle/>
          <a:p>
            <a:r>
              <a:rPr lang="en-US" dirty="0"/>
              <a:t>GMOs approved by type of firm</a:t>
            </a:r>
          </a:p>
        </p:txBody>
      </p:sp>
      <p:sp>
        <p:nvSpPr>
          <p:cNvPr id="5" name="TextBox 4">
            <a:extLst>
              <a:ext uri="{FF2B5EF4-FFF2-40B4-BE49-F238E27FC236}">
                <a16:creationId xmlns:a16="http://schemas.microsoft.com/office/drawing/2014/main" id="{3102C8BA-FDCF-48B8-87AB-F17B68A20D55}"/>
              </a:ext>
            </a:extLst>
          </p:cNvPr>
          <p:cNvSpPr txBox="1"/>
          <p:nvPr/>
        </p:nvSpPr>
        <p:spPr>
          <a:xfrm>
            <a:off x="4572000" y="1535668"/>
            <a:ext cx="2667000" cy="646331"/>
          </a:xfrm>
          <a:prstGeom prst="rect">
            <a:avLst/>
          </a:prstGeom>
          <a:noFill/>
        </p:spPr>
        <p:txBody>
          <a:bodyPr wrap="square" rtlCol="0">
            <a:spAutoFit/>
          </a:bodyPr>
          <a:lstStyle/>
          <a:p>
            <a:r>
              <a:rPr lang="en-US" dirty="0"/>
              <a:t>Gene edited crop  applications</a:t>
            </a:r>
          </a:p>
        </p:txBody>
      </p:sp>
    </p:spTree>
    <p:extLst>
      <p:ext uri="{BB962C8B-B14F-4D97-AF65-F5344CB8AC3E}">
        <p14:creationId xmlns:p14="http://schemas.microsoft.com/office/powerpoint/2010/main" val="328169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ED1432-B676-494D-90E6-D31FA3D3950D}"/>
              </a:ext>
            </a:extLst>
          </p:cNvPr>
          <p:cNvSpPr>
            <a:spLocks noGrp="1"/>
          </p:cNvSpPr>
          <p:nvPr>
            <p:ph type="ctrTitle"/>
          </p:nvPr>
        </p:nvSpPr>
        <p:spPr/>
        <p:txBody>
          <a:bodyPr/>
          <a:lstStyle/>
          <a:p>
            <a:r>
              <a:rPr lang="en-US" dirty="0"/>
              <a:t>Current Impact of Genomics, GMOs and CRISPR in Asia </a:t>
            </a:r>
          </a:p>
        </p:txBody>
      </p:sp>
      <p:sp>
        <p:nvSpPr>
          <p:cNvPr id="6" name="Subtitle 5">
            <a:extLst>
              <a:ext uri="{FF2B5EF4-FFF2-40B4-BE49-F238E27FC236}">
                <a16:creationId xmlns:a16="http://schemas.microsoft.com/office/drawing/2014/main" id="{EF5D8386-B015-40F5-87A1-B5D1E7997CF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E75D5FF-0AD5-4966-9654-9FD952377098}"/>
              </a:ext>
            </a:extLst>
          </p:cNvPr>
          <p:cNvSpPr>
            <a:spLocks noGrp="1"/>
          </p:cNvSpPr>
          <p:nvPr>
            <p:ph type="sldNum" sz="quarter" idx="4294967295"/>
          </p:nvPr>
        </p:nvSpPr>
        <p:spPr>
          <a:xfrm>
            <a:off x="7010400" y="6245225"/>
            <a:ext cx="2133600" cy="476250"/>
          </a:xfrm>
        </p:spPr>
        <p:txBody>
          <a:bodyPr/>
          <a:lstStyle/>
          <a:p>
            <a:fld id="{DA4EA3D9-F4BD-43EB-BCC9-1D07ADE390A9}" type="slidenum">
              <a:rPr lang="en-US" smtClean="0">
                <a:solidFill>
                  <a:srgbClr val="848589"/>
                </a:solidFill>
              </a:rPr>
              <a:pPr/>
              <a:t>5</a:t>
            </a:fld>
            <a:endParaRPr lang="en-US" dirty="0">
              <a:solidFill>
                <a:srgbClr val="848589"/>
              </a:solidFill>
            </a:endParaRPr>
          </a:p>
        </p:txBody>
      </p:sp>
    </p:spTree>
    <p:extLst>
      <p:ext uri="{BB962C8B-B14F-4D97-AF65-F5344CB8AC3E}">
        <p14:creationId xmlns:p14="http://schemas.microsoft.com/office/powerpoint/2010/main" val="279779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1290-851E-4CE6-A6AC-D9E9C5168C22}"/>
              </a:ext>
            </a:extLst>
          </p:cNvPr>
          <p:cNvSpPr>
            <a:spLocks noGrp="1"/>
          </p:cNvSpPr>
          <p:nvPr>
            <p:ph type="title"/>
          </p:nvPr>
        </p:nvSpPr>
        <p:spPr/>
        <p:txBody>
          <a:bodyPr/>
          <a:lstStyle/>
          <a:p>
            <a:r>
              <a:rPr lang="en-US" dirty="0"/>
              <a:t>GMOs are the main technique that has impacted Asian agriculture</a:t>
            </a:r>
          </a:p>
        </p:txBody>
      </p:sp>
      <p:sp>
        <p:nvSpPr>
          <p:cNvPr id="3" name="Content Placeholder 2">
            <a:extLst>
              <a:ext uri="{FF2B5EF4-FFF2-40B4-BE49-F238E27FC236}">
                <a16:creationId xmlns:a16="http://schemas.microsoft.com/office/drawing/2014/main" id="{6FFA07C0-694C-4560-9304-C7881889CE71}"/>
              </a:ext>
            </a:extLst>
          </p:cNvPr>
          <p:cNvSpPr>
            <a:spLocks noGrp="1"/>
          </p:cNvSpPr>
          <p:nvPr>
            <p:ph idx="1"/>
          </p:nvPr>
        </p:nvSpPr>
        <p:spPr/>
        <p:txBody>
          <a:bodyPr/>
          <a:lstStyle/>
          <a:p>
            <a:pPr marL="0">
              <a:lnSpc>
                <a:spcPct val="107000"/>
              </a:lnSpc>
              <a:spcBef>
                <a:spcPts val="0"/>
              </a:spcBef>
              <a:spcAft>
                <a:spcPts val="800"/>
              </a:spcAft>
            </a:pPr>
            <a:r>
              <a:rPr lang="en-US" sz="1800" dirty="0">
                <a:solidFill>
                  <a:srgbClr val="000000"/>
                </a:solidFill>
                <a:latin typeface="DengXian" panose="02010600030101010101" pitchFamily="2" charset="-122"/>
                <a:ea typeface="Calibri" panose="020F0502020204030204" pitchFamily="34" charset="0"/>
                <a:cs typeface="Times New Roman" panose="02020603050405020304" pitchFamily="18" charset="0"/>
              </a:rPr>
              <a:t>India – 11 million Has. of Bt cotton, (2020 illegal Bt </a:t>
            </a:r>
            <a:r>
              <a:rPr lang="en-US" sz="1800" dirty="0" err="1">
                <a:solidFill>
                  <a:srgbClr val="000000"/>
                </a:solidFill>
                <a:latin typeface="DengXian" panose="02010600030101010101" pitchFamily="2" charset="-122"/>
                <a:ea typeface="Calibri" panose="020F0502020204030204" pitchFamily="34" charset="0"/>
                <a:cs typeface="Times New Roman" panose="02020603050405020304" pitchFamily="18" charset="0"/>
              </a:rPr>
              <a:t>Ht</a:t>
            </a:r>
            <a:r>
              <a:rPr lang="en-US" sz="1800" dirty="0">
                <a:solidFill>
                  <a:srgbClr val="000000"/>
                </a:solidFill>
                <a:latin typeface="DengXian" panose="02010600030101010101" pitchFamily="2" charset="-122"/>
                <a:ea typeface="Calibri" panose="020F0502020204030204" pitchFamily="34" charset="0"/>
                <a:cs typeface="Times New Roman" panose="02020603050405020304" pitchFamily="18" charset="0"/>
              </a:rPr>
              <a:t> cotton 20% of cotton 	area, HT 	soybeans, Bt eggplant) </a:t>
            </a:r>
          </a:p>
          <a:p>
            <a:pPr marL="0" marR="0">
              <a:lnSpc>
                <a:spcPct val="107000"/>
              </a:lnSpc>
              <a:spcBef>
                <a:spcPts val="0"/>
              </a:spcBef>
              <a:spcAft>
                <a:spcPts val="800"/>
              </a:spcAft>
            </a:pPr>
            <a:r>
              <a:rPr lang="en-US" sz="1800" dirty="0">
                <a:solidFill>
                  <a:srgbClr val="000000"/>
                </a:solidFill>
                <a:effectLst/>
                <a:latin typeface="DengXian" panose="02010600030101010101" pitchFamily="2" charset="-122"/>
                <a:ea typeface="Calibri" panose="020F0502020204030204" pitchFamily="34" charset="0"/>
                <a:cs typeface="Times New Roman" panose="02020603050405020304" pitchFamily="18" charset="0"/>
              </a:rPr>
              <a:t>China – 2.9 million Has. Bt cotton, disease resistant papaya, (2021 illegal </a:t>
            </a:r>
            <a:r>
              <a:rPr lang="en-US" sz="1800" dirty="0">
                <a:solidFill>
                  <a:srgbClr val="000000"/>
                </a:solidFill>
                <a:latin typeface="DengXian" panose="02010600030101010101" pitchFamily="2" charset="-122"/>
                <a:ea typeface="Calibri" panose="020F0502020204030204" pitchFamily="34" charset="0"/>
                <a:cs typeface="Times New Roman" panose="02020603050405020304" pitchFamily="18" charset="0"/>
              </a:rPr>
              <a:t>B</a:t>
            </a:r>
            <a:r>
              <a:rPr lang="en-US" sz="1800" dirty="0">
                <a:solidFill>
                  <a:srgbClr val="000000"/>
                </a:solidFill>
                <a:effectLst/>
                <a:latin typeface="DengXian" panose="02010600030101010101" pitchFamily="2" charset="-122"/>
                <a:ea typeface="Calibri" panose="020F0502020204030204" pitchFamily="34" charset="0"/>
                <a:cs typeface="Times New Roman" panose="02020603050405020304" pitchFamily="18" charset="0"/>
              </a:rPr>
              <a:t>t</a:t>
            </a:r>
            <a:r>
              <a:rPr lang="en-US" sz="1800" dirty="0">
                <a:solidFill>
                  <a:srgbClr val="000000"/>
                </a:solidFill>
                <a:latin typeface="DengXian" panose="02010600030101010101" pitchFamily="2" charset="-122"/>
                <a:ea typeface="Calibri" panose="020F0502020204030204" pitchFamily="34" charset="0"/>
                <a:cs typeface="Times New Roman" panose="02020603050405020304" pitchFamily="18" charset="0"/>
              </a:rPr>
              <a:t> 	</a:t>
            </a:r>
            <a:r>
              <a:rPr lang="en-US" sz="1800" dirty="0">
                <a:solidFill>
                  <a:srgbClr val="000000"/>
                </a:solidFill>
                <a:effectLst/>
                <a:latin typeface="DengXian" panose="02010600030101010101" pitchFamily="2" charset="-122"/>
                <a:ea typeface="Calibri" panose="020F0502020204030204" pitchFamily="34" charset="0"/>
                <a:cs typeface="Times New Roman" panose="02020603050405020304" pitchFamily="18" charset="0"/>
              </a:rPr>
              <a:t>maize 3 million has according to seed industry)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latin typeface="DengXian" panose="02010600030101010101" pitchFamily="2" charset="-122"/>
                <a:ea typeface="Calibri" panose="020F0502020204030204" pitchFamily="34" charset="0"/>
                <a:cs typeface="Times New Roman" panose="02020603050405020304" pitchFamily="18" charset="0"/>
              </a:rPr>
              <a:t>Pakistan – 2.8 million Has. Bt cotton </a:t>
            </a:r>
            <a:endParaRPr lang="en-US" sz="1800" dirty="0">
              <a:solidFill>
                <a:srgbClr val="000000"/>
              </a:solidFill>
              <a:effectLst/>
              <a:latin typeface="DengXian" panose="02010600030101010101" pitchFamily="2" charset="-122"/>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solidFill>
                  <a:srgbClr val="000000"/>
                </a:solidFill>
                <a:latin typeface="DengXian" panose="02010600030101010101" pitchFamily="2" charset="-122"/>
                <a:ea typeface="Calibri" panose="020F0502020204030204" pitchFamily="34" charset="0"/>
                <a:cs typeface="Times New Roman" panose="02020603050405020304" pitchFamily="18" charset="0"/>
              </a:rPr>
              <a:t>Australia – 800,000 Has. HT canola, Bt cotton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DengXian" panose="02010600030101010101" pitchFamily="2" charset="-122"/>
                <a:ea typeface="Calibri" panose="020F0502020204030204" pitchFamily="34" charset="0"/>
                <a:cs typeface="Times New Roman" panose="02020603050405020304" pitchFamily="18" charset="0"/>
              </a:rPr>
              <a:t>Philippines – 600,000 Has. Bt maize, HT maize and stacked HT/Bt maize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800" dirty="0">
                <a:solidFill>
                  <a:srgbClr val="000000"/>
                </a:solidFill>
                <a:latin typeface="DengXian" panose="02010600030101010101" pitchFamily="2" charset="-122"/>
                <a:ea typeface="Calibri" panose="020F0502020204030204" pitchFamily="34" charset="0"/>
                <a:cs typeface="Times New Roman" panose="02020603050405020304" pitchFamily="18" charset="0"/>
              </a:rPr>
              <a:t>Myanmar – 300,000 Bt cotton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DengXian" panose="02010600030101010101" pitchFamily="2" charset="-122"/>
                <a:ea typeface="Calibri" panose="020F0502020204030204" pitchFamily="34" charset="0"/>
                <a:cs typeface="Times New Roman" panose="02020603050405020304" pitchFamily="18" charset="0"/>
              </a:rPr>
              <a:t>Small areas </a:t>
            </a:r>
            <a:r>
              <a:rPr lang="en-US" sz="1800" dirty="0">
                <a:solidFill>
                  <a:srgbClr val="000000"/>
                </a:solidFill>
                <a:latin typeface="DengXian" panose="02010600030101010101" pitchFamily="2" charset="-122"/>
                <a:ea typeface="Calibri" panose="020F0502020204030204" pitchFamily="34" charset="0"/>
                <a:cs typeface="Times New Roman" panose="02020603050405020304" pitchFamily="18" charset="0"/>
              </a:rPr>
              <a:t>of Bt maize in Vietnam, Bt Eggplant in Bangladesh</a:t>
            </a:r>
            <a:r>
              <a:rPr lang="en-US" sz="1800" dirty="0">
                <a:solidFill>
                  <a:srgbClr val="000000"/>
                </a:solidFill>
                <a:effectLst/>
                <a:latin typeface="DengXian" panose="02010600030101010101" pitchFamily="2" charset="-122"/>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200" dirty="0">
                <a:solidFill>
                  <a:srgbClr val="000000"/>
                </a:solidFill>
                <a:effectLst/>
                <a:latin typeface="DengXian" panose="02010600030101010101" pitchFamily="2" charset="-122"/>
                <a:ea typeface="Calibri" panose="020F0502020204030204" pitchFamily="34" charset="0"/>
                <a:cs typeface="Times New Roman" panose="02020603050405020304" pitchFamily="18" charset="0"/>
              </a:rPr>
              <a:t>Source.  ISAAA 2018 except for illegal spread which is from seed industry interviews.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689DD58-EB24-49BD-9796-430DCEDD59D8}"/>
              </a:ext>
            </a:extLst>
          </p:cNvPr>
          <p:cNvSpPr>
            <a:spLocks noGrp="1"/>
          </p:cNvSpPr>
          <p:nvPr>
            <p:ph type="sldNum" sz="quarter" idx="10"/>
          </p:nvPr>
        </p:nvSpPr>
        <p:spPr/>
        <p:txBody>
          <a:bodyPr/>
          <a:lstStyle/>
          <a:p>
            <a:fld id="{DA4EA3D9-F4BD-43EB-BCC9-1D07ADE390A9}" type="slidenum">
              <a:rPr lang="en-US" smtClean="0">
                <a:solidFill>
                  <a:srgbClr val="848589"/>
                </a:solidFill>
              </a:rPr>
              <a:pPr/>
              <a:t>6</a:t>
            </a:fld>
            <a:endParaRPr lang="en-US" dirty="0">
              <a:solidFill>
                <a:srgbClr val="848589"/>
              </a:solidFill>
            </a:endParaRPr>
          </a:p>
        </p:txBody>
      </p:sp>
    </p:spTree>
    <p:extLst>
      <p:ext uri="{BB962C8B-B14F-4D97-AF65-F5344CB8AC3E}">
        <p14:creationId xmlns:p14="http://schemas.microsoft.com/office/powerpoint/2010/main" val="305879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287C-C483-4A06-A1D7-6044E166E846}"/>
              </a:ext>
            </a:extLst>
          </p:cNvPr>
          <p:cNvSpPr>
            <a:spLocks noGrp="1"/>
          </p:cNvSpPr>
          <p:nvPr>
            <p:ph type="title"/>
          </p:nvPr>
        </p:nvSpPr>
        <p:spPr>
          <a:xfrm>
            <a:off x="485192" y="1066800"/>
            <a:ext cx="8229600" cy="838200"/>
          </a:xfrm>
        </p:spPr>
        <p:txBody>
          <a:bodyPr/>
          <a:lstStyle/>
          <a:p>
            <a:r>
              <a:rPr lang="en-US" dirty="0"/>
              <a:t>Economic impact and environmental impact have been extensively document in India, Pakistan, China and Bangladesh </a:t>
            </a:r>
            <a:br>
              <a:rPr lang="en-US" dirty="0"/>
            </a:br>
            <a:r>
              <a:rPr lang="en-US" dirty="0"/>
              <a:t> </a:t>
            </a:r>
          </a:p>
        </p:txBody>
      </p:sp>
      <p:sp>
        <p:nvSpPr>
          <p:cNvPr id="3" name="Content Placeholder 2">
            <a:extLst>
              <a:ext uri="{FF2B5EF4-FFF2-40B4-BE49-F238E27FC236}">
                <a16:creationId xmlns:a16="http://schemas.microsoft.com/office/drawing/2014/main" id="{4951E3A3-6C2B-4F84-A216-5C373BC31945}"/>
              </a:ext>
            </a:extLst>
          </p:cNvPr>
          <p:cNvSpPr>
            <a:spLocks noGrp="1"/>
          </p:cNvSpPr>
          <p:nvPr>
            <p:ph idx="1"/>
          </p:nvPr>
        </p:nvSpPr>
        <p:spPr>
          <a:xfrm>
            <a:off x="491412" y="2133600"/>
            <a:ext cx="8229600" cy="4525963"/>
          </a:xfrm>
        </p:spPr>
        <p:txBody>
          <a:bodyPr/>
          <a:lstStyle/>
          <a:p>
            <a:r>
              <a:rPr lang="en-US" dirty="0"/>
              <a:t>Transformed India’s cotton sector</a:t>
            </a:r>
          </a:p>
          <a:p>
            <a:pPr lvl="1"/>
            <a:r>
              <a:rPr lang="en-US" dirty="0"/>
              <a:t>Farmers – increased yields, reduced pesticide use, increased income and social welfare (Matin Qaim various papers)</a:t>
            </a:r>
          </a:p>
          <a:p>
            <a:pPr lvl="1"/>
            <a:r>
              <a:rPr lang="en-US" dirty="0"/>
              <a:t>Transform India from importer to major exporter of cotton.</a:t>
            </a:r>
          </a:p>
          <a:p>
            <a:r>
              <a:rPr lang="en-US" dirty="0"/>
              <a:t>Major impact on China’s cotton</a:t>
            </a:r>
          </a:p>
          <a:p>
            <a:pPr lvl="1"/>
            <a:r>
              <a:rPr lang="en-US" dirty="0"/>
              <a:t>farmers – less pesticide use, small increase in yields, profits up </a:t>
            </a:r>
          </a:p>
          <a:p>
            <a:pPr lvl="1"/>
            <a:r>
              <a:rPr lang="en-US" dirty="0"/>
              <a:t>cotton imports would have been higher without GMOs (Huang, Hu, Pray, Rozelle papers) </a:t>
            </a:r>
          </a:p>
          <a:p>
            <a:r>
              <a:rPr lang="en-US" dirty="0"/>
              <a:t>Impacts on maize production in Philippines similar (Alvarez et al 2021) </a:t>
            </a:r>
          </a:p>
          <a:p>
            <a:r>
              <a:rPr lang="en-US" dirty="0"/>
              <a:t>Bt eggplant in Bangladesh: yields up, pesticide down, increased income and health (Ahmed et al IFPRI 2019) </a:t>
            </a:r>
          </a:p>
        </p:txBody>
      </p:sp>
      <p:sp>
        <p:nvSpPr>
          <p:cNvPr id="4" name="Slide Number Placeholder 3">
            <a:extLst>
              <a:ext uri="{FF2B5EF4-FFF2-40B4-BE49-F238E27FC236}">
                <a16:creationId xmlns:a16="http://schemas.microsoft.com/office/drawing/2014/main" id="{54B5A4BA-3953-40A8-8B37-7C1EBE069075}"/>
              </a:ext>
            </a:extLst>
          </p:cNvPr>
          <p:cNvSpPr>
            <a:spLocks noGrp="1"/>
          </p:cNvSpPr>
          <p:nvPr>
            <p:ph type="sldNum" sz="quarter" idx="10"/>
          </p:nvPr>
        </p:nvSpPr>
        <p:spPr/>
        <p:txBody>
          <a:bodyPr/>
          <a:lstStyle/>
          <a:p>
            <a:fld id="{DA4EA3D9-F4BD-43EB-BCC9-1D07ADE390A9}" type="slidenum">
              <a:rPr lang="en-US" smtClean="0">
                <a:solidFill>
                  <a:srgbClr val="848589"/>
                </a:solidFill>
              </a:rPr>
              <a:pPr/>
              <a:t>7</a:t>
            </a:fld>
            <a:endParaRPr lang="en-US" dirty="0">
              <a:solidFill>
                <a:srgbClr val="848589"/>
              </a:solidFill>
            </a:endParaRPr>
          </a:p>
        </p:txBody>
      </p:sp>
    </p:spTree>
    <p:extLst>
      <p:ext uri="{BB962C8B-B14F-4D97-AF65-F5344CB8AC3E}">
        <p14:creationId xmlns:p14="http://schemas.microsoft.com/office/powerpoint/2010/main" val="337423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237C-78D5-4C19-A303-8AB62054A19D}"/>
              </a:ext>
            </a:extLst>
          </p:cNvPr>
          <p:cNvSpPr>
            <a:spLocks noGrp="1"/>
          </p:cNvSpPr>
          <p:nvPr>
            <p:ph type="title"/>
          </p:nvPr>
        </p:nvSpPr>
        <p:spPr/>
        <p:txBody>
          <a:bodyPr/>
          <a:lstStyle/>
          <a:p>
            <a:r>
              <a:rPr lang="en-US" sz="2800" dirty="0"/>
              <a:t>Possibly some impact of GMO vaccines for livestock in Asia: are used extensively in US &amp; EU</a:t>
            </a:r>
          </a:p>
        </p:txBody>
      </p:sp>
      <p:pic>
        <p:nvPicPr>
          <p:cNvPr id="6" name="Content Placeholder 5">
            <a:extLst>
              <a:ext uri="{FF2B5EF4-FFF2-40B4-BE49-F238E27FC236}">
                <a16:creationId xmlns:a16="http://schemas.microsoft.com/office/drawing/2014/main" id="{CA4D26EC-288B-438A-A23E-349B72650453}"/>
              </a:ext>
            </a:extLst>
          </p:cNvPr>
          <p:cNvPicPr>
            <a:picLocks noGrp="1" noChangeAspect="1"/>
          </p:cNvPicPr>
          <p:nvPr>
            <p:ph idx="1"/>
          </p:nvPr>
        </p:nvPicPr>
        <p:blipFill>
          <a:blip r:embed="rId2"/>
          <a:stretch>
            <a:fillRect/>
          </a:stretch>
        </p:blipFill>
        <p:spPr>
          <a:xfrm>
            <a:off x="1219200" y="1493827"/>
            <a:ext cx="5943600" cy="5334000"/>
          </a:xfrm>
        </p:spPr>
      </p:pic>
      <p:sp>
        <p:nvSpPr>
          <p:cNvPr id="4" name="Slide Number Placeholder 3">
            <a:extLst>
              <a:ext uri="{FF2B5EF4-FFF2-40B4-BE49-F238E27FC236}">
                <a16:creationId xmlns:a16="http://schemas.microsoft.com/office/drawing/2014/main" id="{7F4DE265-59F2-4F81-8F75-597BAB447922}"/>
              </a:ext>
            </a:extLst>
          </p:cNvPr>
          <p:cNvSpPr>
            <a:spLocks noGrp="1"/>
          </p:cNvSpPr>
          <p:nvPr>
            <p:ph type="sldNum" sz="quarter" idx="10"/>
          </p:nvPr>
        </p:nvSpPr>
        <p:spPr/>
        <p:txBody>
          <a:bodyPr/>
          <a:lstStyle/>
          <a:p>
            <a:fld id="{DA4EA3D9-F4BD-43EB-BCC9-1D07ADE390A9}" type="slidenum">
              <a:rPr lang="en-US" smtClean="0">
                <a:solidFill>
                  <a:srgbClr val="848589"/>
                </a:solidFill>
              </a:rPr>
              <a:pPr/>
              <a:t>8</a:t>
            </a:fld>
            <a:endParaRPr lang="en-US" dirty="0">
              <a:solidFill>
                <a:srgbClr val="848589"/>
              </a:solidFill>
            </a:endParaRPr>
          </a:p>
        </p:txBody>
      </p:sp>
    </p:spTree>
    <p:extLst>
      <p:ext uri="{BB962C8B-B14F-4D97-AF65-F5344CB8AC3E}">
        <p14:creationId xmlns:p14="http://schemas.microsoft.com/office/powerpoint/2010/main" val="286463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D153-D44B-4B2E-A330-4455E7D1935B}"/>
              </a:ext>
            </a:extLst>
          </p:cNvPr>
          <p:cNvSpPr>
            <a:spLocks noGrp="1"/>
          </p:cNvSpPr>
          <p:nvPr>
            <p:ph type="title"/>
          </p:nvPr>
        </p:nvSpPr>
        <p:spPr/>
        <p:txBody>
          <a:bodyPr/>
          <a:lstStyle/>
          <a:p>
            <a:r>
              <a:rPr lang="en-US" dirty="0"/>
              <a:t>GMO Vaccines: Sales to 2018, then projections No studies of impact</a:t>
            </a:r>
          </a:p>
        </p:txBody>
      </p:sp>
      <p:sp>
        <p:nvSpPr>
          <p:cNvPr id="4" name="Slide Number Placeholder 3">
            <a:extLst>
              <a:ext uri="{FF2B5EF4-FFF2-40B4-BE49-F238E27FC236}">
                <a16:creationId xmlns:a16="http://schemas.microsoft.com/office/drawing/2014/main" id="{DA1B51E6-A724-4535-9773-C170118D6761}"/>
              </a:ext>
            </a:extLst>
          </p:cNvPr>
          <p:cNvSpPr>
            <a:spLocks noGrp="1"/>
          </p:cNvSpPr>
          <p:nvPr>
            <p:ph type="sldNum" sz="quarter" idx="10"/>
          </p:nvPr>
        </p:nvSpPr>
        <p:spPr/>
        <p:txBody>
          <a:bodyPr/>
          <a:lstStyle/>
          <a:p>
            <a:fld id="{DA4EA3D9-F4BD-43EB-BCC9-1D07ADE390A9}" type="slidenum">
              <a:rPr lang="en-US" smtClean="0">
                <a:solidFill>
                  <a:srgbClr val="848589"/>
                </a:solidFill>
              </a:rPr>
              <a:pPr/>
              <a:t>9</a:t>
            </a:fld>
            <a:endParaRPr lang="en-US" dirty="0">
              <a:solidFill>
                <a:srgbClr val="848589"/>
              </a:solidFill>
            </a:endParaRPr>
          </a:p>
        </p:txBody>
      </p:sp>
      <p:pic>
        <p:nvPicPr>
          <p:cNvPr id="10" name="Content Placeholder 9">
            <a:extLst>
              <a:ext uri="{FF2B5EF4-FFF2-40B4-BE49-F238E27FC236}">
                <a16:creationId xmlns:a16="http://schemas.microsoft.com/office/drawing/2014/main" id="{675CF3BD-8A94-42A0-BE98-D0AE0D71C50D}"/>
              </a:ext>
            </a:extLst>
          </p:cNvPr>
          <p:cNvPicPr>
            <a:picLocks noGrp="1" noChangeAspect="1"/>
          </p:cNvPicPr>
          <p:nvPr>
            <p:ph idx="1"/>
          </p:nvPr>
        </p:nvPicPr>
        <p:blipFill>
          <a:blip r:embed="rId2"/>
          <a:stretch>
            <a:fillRect/>
          </a:stretch>
        </p:blipFill>
        <p:spPr>
          <a:xfrm>
            <a:off x="1371600" y="1485901"/>
            <a:ext cx="6934200" cy="4495800"/>
          </a:xfrm>
        </p:spPr>
      </p:pic>
      <p:sp>
        <p:nvSpPr>
          <p:cNvPr id="11" name="Oval 10">
            <a:extLst>
              <a:ext uri="{FF2B5EF4-FFF2-40B4-BE49-F238E27FC236}">
                <a16:creationId xmlns:a16="http://schemas.microsoft.com/office/drawing/2014/main" id="{B9727EDD-775B-400F-9EFA-86F1C7386FF9}"/>
              </a:ext>
            </a:extLst>
          </p:cNvPr>
          <p:cNvSpPr/>
          <p:nvPr/>
        </p:nvSpPr>
        <p:spPr>
          <a:xfrm>
            <a:off x="1828800" y="3124201"/>
            <a:ext cx="2286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636150"/>
      </p:ext>
    </p:extLst>
  </p:cSld>
  <p:clrMapOvr>
    <a:masterClrMapping/>
  </p:clrMapOvr>
</p:sld>
</file>

<file path=ppt/theme/theme1.xml><?xml version="1.0" encoding="utf-8"?>
<a:theme xmlns:a="http://schemas.openxmlformats.org/drawingml/2006/main" name="RU_Template_Arial[1]">
  <a:themeElements>
    <a:clrScheme name="RU_Template_Formata 13">
      <a:dk1>
        <a:srgbClr val="848589"/>
      </a:dk1>
      <a:lt1>
        <a:srgbClr val="FFFFFF"/>
      </a:lt1>
      <a:dk2>
        <a:srgbClr val="000000"/>
      </a:dk2>
      <a:lt2>
        <a:srgbClr val="808080"/>
      </a:lt2>
      <a:accent1>
        <a:srgbClr val="BBE0E3"/>
      </a:accent1>
      <a:accent2>
        <a:srgbClr val="D21034"/>
      </a:accent2>
      <a:accent3>
        <a:srgbClr val="FFFFFF"/>
      </a:accent3>
      <a:accent4>
        <a:srgbClr val="707174"/>
      </a:accent4>
      <a:accent5>
        <a:srgbClr val="DAEDEF"/>
      </a:accent5>
      <a:accent6>
        <a:srgbClr val="BE0D2E"/>
      </a:accent6>
      <a:hlink>
        <a:srgbClr val="0000FF"/>
      </a:hlink>
      <a:folHlink>
        <a:srgbClr val="CC00FF"/>
      </a:folHlink>
    </a:clrScheme>
    <a:fontScheme name="RU_Template_Forma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2"/>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RU_Template_Forma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Forma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Forma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Forma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Forma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Forma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Forma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Forma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Forma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Forma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Forma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Forma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U_Template_Formata 13">
        <a:dk1>
          <a:srgbClr val="848589"/>
        </a:dk1>
        <a:lt1>
          <a:srgbClr val="FFFFFF"/>
        </a:lt1>
        <a:dk2>
          <a:srgbClr val="000000"/>
        </a:dk2>
        <a:lt2>
          <a:srgbClr val="808080"/>
        </a:lt2>
        <a:accent1>
          <a:srgbClr val="BBE0E3"/>
        </a:accent1>
        <a:accent2>
          <a:srgbClr val="D21034"/>
        </a:accent2>
        <a:accent3>
          <a:srgbClr val="FFFFFF"/>
        </a:accent3>
        <a:accent4>
          <a:srgbClr val="707174"/>
        </a:accent4>
        <a:accent5>
          <a:srgbClr val="DAEDEF"/>
        </a:accent5>
        <a:accent6>
          <a:srgbClr val="BE0D2E"/>
        </a:accent6>
        <a:hlink>
          <a:srgbClr val="0000FF"/>
        </a:hlink>
        <a:folHlink>
          <a:srgbClr val="CC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5977</TotalTime>
  <Words>2781</Words>
  <Application>Microsoft Office PowerPoint</Application>
  <PresentationFormat>On-screen Show (4:3)</PresentationFormat>
  <Paragraphs>374</Paragraphs>
  <Slides>40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DengXian</vt:lpstr>
      <vt:lpstr>Arial</vt:lpstr>
      <vt:lpstr>Calibri</vt:lpstr>
      <vt:lpstr>ITC Giovanni Std Book</vt:lpstr>
      <vt:lpstr>Times New Roman</vt:lpstr>
      <vt:lpstr>RU_Template_Arial[1]</vt:lpstr>
      <vt:lpstr>GMOs, CRISPR, Genomics and the Future of Asian Agriculture: 25 years and I’m still optimistic </vt:lpstr>
      <vt:lpstr>Can advances in biology transform Asian agriculture? Challenges are large </vt:lpstr>
      <vt:lpstr>Opportunities for biological innovations also great  </vt:lpstr>
      <vt:lpstr>Definitions </vt:lpstr>
      <vt:lpstr>Current Impact of Genomics, GMOs and CRISPR in Asia </vt:lpstr>
      <vt:lpstr>GMOs are the main technique that has impacted Asian agriculture</vt:lpstr>
      <vt:lpstr>Economic impact and environmental impact have been extensively document in India, Pakistan, China and Bangladesh   </vt:lpstr>
      <vt:lpstr>Possibly some impact of GMO vaccines for livestock in Asia: are used extensively in US &amp; EU</vt:lpstr>
      <vt:lpstr>GMO Vaccines: Sales to 2018, then projections No studies of impact</vt:lpstr>
      <vt:lpstr>Genomics and big data are the basis of plant breeding programs of Corteva, Bayer, Syngenta and BASF  </vt:lpstr>
      <vt:lpstr>Case Study: Genus PLC research uses Genomics and Information science to improve swine, diary and meat cattle</vt:lpstr>
      <vt:lpstr>Steady increase of swine productivity in experiment stations based on genomics and information technology </vt:lpstr>
      <vt:lpstr>Genome and big data based breeding not used extensively in public sector and local research firms in Asia</vt:lpstr>
      <vt:lpstr>   CRISPR and other Gene editing tools are being used extensively in research, but no gene-edited crops approved for commercial use in Asia yet</vt:lpstr>
      <vt:lpstr>Future use of new tools in conventional breeding, GMOs and gene-editing in Asian agriculture</vt:lpstr>
      <vt:lpstr>Modern breeding technology is likely to have an important impact in this decade </vt:lpstr>
      <vt:lpstr>The Chinese government has made major investments to strengthen genomics capacity in China and globally.  </vt:lpstr>
      <vt:lpstr>It partners with BGI, world’s largest genome sequencing company. Headquarters Shenzhen, China – labs and offices global </vt:lpstr>
      <vt:lpstr>Partnership between BGI and CNGB will strengthen conventional  breeding </vt:lpstr>
      <vt:lpstr>Genomics and big data likely to increase  Indian public and private breeding &amp; impacts </vt:lpstr>
      <vt:lpstr>Asian countries who do not have major government programs on genomics can access training and genomic information &amp; tools through:  </vt:lpstr>
      <vt:lpstr>Future of GMOs in Asia: A few signs of change in regulatory policies in China, Philippines is approving GMOs – first in rice. Others stuck.  </vt:lpstr>
      <vt:lpstr>PowerPoint Presentation</vt:lpstr>
      <vt:lpstr>China the leader after U.S.(plants developed using new gene editing techniques at the market or pre-market stage) </vt:lpstr>
      <vt:lpstr>Oil or grain quality, pest &amp; disease stress, and yields the main characteristics in the pipeline</vt:lpstr>
      <vt:lpstr>Cereals the major target with rice the leader </vt:lpstr>
      <vt:lpstr>Global Patenting </vt:lpstr>
      <vt:lpstr>Corteva is leader in use of CRISPR outside of  China </vt:lpstr>
      <vt:lpstr>Corteva plays an important role in bundling and licensing crop uses of CRISPR Cas9 an provide it Asian public sector and MNCs. </vt:lpstr>
      <vt:lpstr>Genus development of CRISPR Pigs for disease resistance.  </vt:lpstr>
      <vt:lpstr>Regulatory framework for gene-edited crops in US vs Europe </vt:lpstr>
      <vt:lpstr>Current state of gene editing regulation 2020: Green cheaper &amp; faster, Red same as GMOs</vt:lpstr>
      <vt:lpstr>The Future Use &amp; Impacts of Biotech in Asia  </vt:lpstr>
      <vt:lpstr>Future of Asian crop agriculture</vt:lpstr>
      <vt:lpstr>Future of Asian crop agriculture</vt:lpstr>
      <vt:lpstr>Thanks and I look forward to your comments and questions </vt:lpstr>
      <vt:lpstr>Extra slides </vt:lpstr>
      <vt:lpstr>Impact of Pandemic on Funding of Research and Innovation</vt:lpstr>
      <vt:lpstr>New technological opportunities due to pandemic? </vt:lpstr>
      <vt:lpstr>CRISPR impact on biotech industry: smaller firms can enter market - Argentina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Policy 5: GOVERNMENT INTERVENTION</dc:title>
  <dc:creator>Cpray</dc:creator>
  <cp:lastModifiedBy>Carl Pray</cp:lastModifiedBy>
  <cp:revision>119</cp:revision>
  <dcterms:created xsi:type="dcterms:W3CDTF">2013-02-20T21:31:37Z</dcterms:created>
  <dcterms:modified xsi:type="dcterms:W3CDTF">2021-12-05T23:07:11Z</dcterms:modified>
</cp:coreProperties>
</file>